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29"/>
  </p:notesMasterIdLst>
  <p:sldIdLst>
    <p:sldId id="256" r:id="rId2"/>
    <p:sldId id="263" r:id="rId3"/>
    <p:sldId id="264" r:id="rId4"/>
    <p:sldId id="266" r:id="rId5"/>
    <p:sldId id="277" r:id="rId6"/>
    <p:sldId id="278" r:id="rId7"/>
    <p:sldId id="288" r:id="rId8"/>
    <p:sldId id="291" r:id="rId9"/>
    <p:sldId id="292" r:id="rId10"/>
    <p:sldId id="293" r:id="rId11"/>
    <p:sldId id="289" r:id="rId12"/>
    <p:sldId id="270" r:id="rId13"/>
    <p:sldId id="279" r:id="rId14"/>
    <p:sldId id="302" r:id="rId15"/>
    <p:sldId id="275" r:id="rId16"/>
    <p:sldId id="296" r:id="rId17"/>
    <p:sldId id="298" r:id="rId18"/>
    <p:sldId id="299" r:id="rId19"/>
    <p:sldId id="300" r:id="rId20"/>
    <p:sldId id="301" r:id="rId21"/>
    <p:sldId id="269" r:id="rId22"/>
    <p:sldId id="297" r:id="rId23"/>
    <p:sldId id="273" r:id="rId24"/>
    <p:sldId id="276" r:id="rId25"/>
    <p:sldId id="283" r:id="rId26"/>
    <p:sldId id="304" r:id="rId27"/>
    <p:sldId id="30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Лара Синельникова" initials="ЛС" lastIdx="2" clrIdx="0">
    <p:extLst>
      <p:ext uri="{19B8F6BF-5375-455C-9EA6-DF929625EA0E}">
        <p15:presenceInfo xmlns:p15="http://schemas.microsoft.com/office/powerpoint/2012/main" userId="Лара Синельникова"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7626"/>
    <a:srgbClr val="9CA004"/>
    <a:srgbClr val="1712D6"/>
    <a:srgbClr val="434E26"/>
    <a:srgbClr val="5D4717"/>
    <a:srgbClr val="219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428" y="60"/>
      </p:cViewPr>
      <p:guideLst>
        <p:guide pos="2880"/>
        <p:guide orient="horz" pos="2160"/>
      </p:guideLst>
    </p:cSldViewPr>
  </p:slideViewPr>
  <p:notesTextViewPr>
    <p:cViewPr>
      <p:scale>
        <a:sx n="1" d="1"/>
        <a:sy n="1" d="1"/>
      </p:scale>
      <p:origin x="0" y="0"/>
    </p:cViewPr>
  </p:notesTextViewPr>
  <p:notesViewPr>
    <p:cSldViewPr>
      <p:cViewPr varScale="1">
        <p:scale>
          <a:sx n="33" d="100"/>
          <a:sy n="33" d="100"/>
        </p:scale>
        <p:origin x="2080"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424D-EC4C-4343-8B20-CC6005BA69F0}" type="datetimeFigureOut">
              <a:rPr lang="ru-RU" smtClean="0"/>
              <a:t>09.04.2023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CB66AB-39D6-4794-A029-40278B36F370}" type="slidenum">
              <a:rPr lang="ru-RU" smtClean="0"/>
              <a:t>‹#›</a:t>
            </a:fld>
            <a:endParaRPr lang="ru-RU"/>
          </a:p>
        </p:txBody>
      </p:sp>
    </p:spTree>
    <p:extLst>
      <p:ext uri="{BB962C8B-B14F-4D97-AF65-F5344CB8AC3E}">
        <p14:creationId xmlns:p14="http://schemas.microsoft.com/office/powerpoint/2010/main" val="1162829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6CB66AB-39D6-4794-A029-40278B36F370}" type="slidenum">
              <a:rPr lang="ru-RU" smtClean="0"/>
              <a:t>4</a:t>
            </a:fld>
            <a:endParaRPr lang="ru-RU"/>
          </a:p>
        </p:txBody>
      </p:sp>
    </p:spTree>
    <p:extLst>
      <p:ext uri="{BB962C8B-B14F-4D97-AF65-F5344CB8AC3E}">
        <p14:creationId xmlns:p14="http://schemas.microsoft.com/office/powerpoint/2010/main" val="2624257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6CB66AB-39D6-4794-A029-40278B36F370}" type="slidenum">
              <a:rPr lang="ru-RU" smtClean="0"/>
              <a:t>7</a:t>
            </a:fld>
            <a:endParaRPr lang="ru-RU"/>
          </a:p>
        </p:txBody>
      </p:sp>
    </p:spTree>
    <p:extLst>
      <p:ext uri="{BB962C8B-B14F-4D97-AF65-F5344CB8AC3E}">
        <p14:creationId xmlns:p14="http://schemas.microsoft.com/office/powerpoint/2010/main" val="685124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6CB66AB-39D6-4794-A029-40278B36F370}" type="slidenum">
              <a:rPr lang="ru-RU" smtClean="0"/>
              <a:t>8</a:t>
            </a:fld>
            <a:endParaRPr lang="ru-RU"/>
          </a:p>
        </p:txBody>
      </p:sp>
    </p:spTree>
    <p:extLst>
      <p:ext uri="{BB962C8B-B14F-4D97-AF65-F5344CB8AC3E}">
        <p14:creationId xmlns:p14="http://schemas.microsoft.com/office/powerpoint/2010/main" val="447943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6CB66AB-39D6-4794-A029-40278B36F370}" type="slidenum">
              <a:rPr lang="ru-RU" smtClean="0"/>
              <a:t>12</a:t>
            </a:fld>
            <a:endParaRPr lang="ru-RU"/>
          </a:p>
        </p:txBody>
      </p:sp>
    </p:spTree>
    <p:extLst>
      <p:ext uri="{BB962C8B-B14F-4D97-AF65-F5344CB8AC3E}">
        <p14:creationId xmlns:p14="http://schemas.microsoft.com/office/powerpoint/2010/main" val="1200059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6CB66AB-39D6-4794-A029-40278B36F370}" type="slidenum">
              <a:rPr lang="ru-RU" smtClean="0"/>
              <a:t>17</a:t>
            </a:fld>
            <a:endParaRPr lang="ru-RU"/>
          </a:p>
        </p:txBody>
      </p:sp>
    </p:spTree>
    <p:extLst>
      <p:ext uri="{BB962C8B-B14F-4D97-AF65-F5344CB8AC3E}">
        <p14:creationId xmlns:p14="http://schemas.microsoft.com/office/powerpoint/2010/main" val="382070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6CB66AB-39D6-4794-A029-40278B36F370}" type="slidenum">
              <a:rPr lang="ru-RU" smtClean="0"/>
              <a:t>21</a:t>
            </a:fld>
            <a:endParaRPr lang="ru-RU"/>
          </a:p>
        </p:txBody>
      </p:sp>
    </p:spTree>
    <p:extLst>
      <p:ext uri="{BB962C8B-B14F-4D97-AF65-F5344CB8AC3E}">
        <p14:creationId xmlns:p14="http://schemas.microsoft.com/office/powerpoint/2010/main" val="443306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BA5D137-77AF-45F9-81F9-3686FA833865}" type="datetimeFigureOut">
              <a:rPr lang="ru-RU" smtClean="0"/>
              <a:pPr/>
              <a:t>09.04.2023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D0FF8D-FE50-4B18-86DF-446BD35DA3F1}" type="slidenum">
              <a:rPr lang="ru-RU" smtClean="0"/>
              <a:pPr/>
              <a:t>‹#›</a:t>
            </a:fld>
            <a:endParaRPr lang="ru-RU"/>
          </a:p>
        </p:txBody>
      </p:sp>
      <p:pic>
        <p:nvPicPr>
          <p:cNvPr id="26" name="Рисунок 19">
            <a:extLst>
              <a:ext uri="{FF2B5EF4-FFF2-40B4-BE49-F238E27FC236}">
                <a16:creationId xmlns:a16="http://schemas.microsoft.com/office/drawing/2014/main" id="{3592CB63-3404-46D7-BAD2-C20FAFBCA62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16913" y="109538"/>
            <a:ext cx="7286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471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BA5D137-77AF-45F9-81F9-3686FA833865}" type="datetimeFigureOut">
              <a:rPr lang="ru-RU" smtClean="0"/>
              <a:pPr/>
              <a:t>09.04.2023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D0FF8D-FE50-4B18-86DF-446BD35DA3F1}" type="slidenum">
              <a:rPr lang="ru-RU" smtClean="0"/>
              <a:pPr/>
              <a:t>‹#›</a:t>
            </a:fld>
            <a:endParaRPr lang="ru-RU"/>
          </a:p>
        </p:txBody>
      </p:sp>
    </p:spTree>
    <p:extLst>
      <p:ext uri="{BB962C8B-B14F-4D97-AF65-F5344CB8AC3E}">
        <p14:creationId xmlns:p14="http://schemas.microsoft.com/office/powerpoint/2010/main" val="4074049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BA5D137-77AF-45F9-81F9-3686FA833865}" type="datetimeFigureOut">
              <a:rPr lang="ru-RU" smtClean="0"/>
              <a:pPr/>
              <a:t>09.04.2023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D0FF8D-FE50-4B18-86DF-446BD35DA3F1}"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43741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BA5D137-77AF-45F9-81F9-3686FA833865}" type="datetimeFigureOut">
              <a:rPr lang="ru-RU" smtClean="0"/>
              <a:pPr/>
              <a:t>09.04.2023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D0FF8D-FE50-4B18-86DF-446BD35DA3F1}" type="slidenum">
              <a:rPr lang="ru-RU" smtClean="0"/>
              <a:pPr/>
              <a:t>‹#›</a:t>
            </a:fld>
            <a:endParaRPr lang="ru-RU"/>
          </a:p>
        </p:txBody>
      </p:sp>
    </p:spTree>
    <p:extLst>
      <p:ext uri="{BB962C8B-B14F-4D97-AF65-F5344CB8AC3E}">
        <p14:creationId xmlns:p14="http://schemas.microsoft.com/office/powerpoint/2010/main" val="3044284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BA5D137-77AF-45F9-81F9-3686FA833865}" type="datetimeFigureOut">
              <a:rPr lang="ru-RU" smtClean="0"/>
              <a:pPr/>
              <a:t>09.04.2023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D0FF8D-FE50-4B18-86DF-446BD35DA3F1}"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45839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BA5D137-77AF-45F9-81F9-3686FA833865}" type="datetimeFigureOut">
              <a:rPr lang="ru-RU" smtClean="0"/>
              <a:pPr/>
              <a:t>09.04.2023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D0FF8D-FE50-4B18-86DF-446BD35DA3F1}" type="slidenum">
              <a:rPr lang="ru-RU" smtClean="0"/>
              <a:pPr/>
              <a:t>‹#›</a:t>
            </a:fld>
            <a:endParaRPr lang="ru-RU"/>
          </a:p>
        </p:txBody>
      </p:sp>
    </p:spTree>
    <p:extLst>
      <p:ext uri="{BB962C8B-B14F-4D97-AF65-F5344CB8AC3E}">
        <p14:creationId xmlns:p14="http://schemas.microsoft.com/office/powerpoint/2010/main" val="2573777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BA5D137-77AF-45F9-81F9-3686FA833865}" type="datetimeFigureOut">
              <a:rPr lang="ru-RU" smtClean="0"/>
              <a:pPr/>
              <a:t>09.04.2023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D0FF8D-FE50-4B18-86DF-446BD35DA3F1}" type="slidenum">
              <a:rPr lang="ru-RU" smtClean="0"/>
              <a:pPr/>
              <a:t>‹#›</a:t>
            </a:fld>
            <a:endParaRPr lang="ru-RU"/>
          </a:p>
        </p:txBody>
      </p:sp>
    </p:spTree>
    <p:extLst>
      <p:ext uri="{BB962C8B-B14F-4D97-AF65-F5344CB8AC3E}">
        <p14:creationId xmlns:p14="http://schemas.microsoft.com/office/powerpoint/2010/main" val="2603991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BA5D137-77AF-45F9-81F9-3686FA833865}" type="datetimeFigureOut">
              <a:rPr lang="ru-RU" smtClean="0"/>
              <a:pPr/>
              <a:t>09.04.2023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D0FF8D-FE50-4B18-86DF-446BD35DA3F1}" type="slidenum">
              <a:rPr lang="ru-RU" smtClean="0"/>
              <a:pPr/>
              <a:t>‹#›</a:t>
            </a:fld>
            <a:endParaRPr lang="ru-RU"/>
          </a:p>
        </p:txBody>
      </p:sp>
    </p:spTree>
    <p:extLst>
      <p:ext uri="{BB962C8B-B14F-4D97-AF65-F5344CB8AC3E}">
        <p14:creationId xmlns:p14="http://schemas.microsoft.com/office/powerpoint/2010/main" val="404733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BA5D137-77AF-45F9-81F9-3686FA833865}" type="datetimeFigureOut">
              <a:rPr lang="ru-RU" smtClean="0"/>
              <a:pPr/>
              <a:t>09.04.2023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D0FF8D-FE50-4B18-86DF-446BD35DA3F1}" type="slidenum">
              <a:rPr lang="ru-RU" smtClean="0"/>
              <a:pPr/>
              <a:t>‹#›</a:t>
            </a:fld>
            <a:endParaRPr lang="ru-RU"/>
          </a:p>
        </p:txBody>
      </p:sp>
    </p:spTree>
    <p:extLst>
      <p:ext uri="{BB962C8B-B14F-4D97-AF65-F5344CB8AC3E}">
        <p14:creationId xmlns:p14="http://schemas.microsoft.com/office/powerpoint/2010/main" val="250022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BA5D137-77AF-45F9-81F9-3686FA833865}" type="datetimeFigureOut">
              <a:rPr lang="ru-RU" smtClean="0"/>
              <a:pPr/>
              <a:t>09.04.2023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D0FF8D-FE50-4B18-86DF-446BD35DA3F1}" type="slidenum">
              <a:rPr lang="ru-RU" smtClean="0"/>
              <a:pPr/>
              <a:t>‹#›</a:t>
            </a:fld>
            <a:endParaRPr lang="ru-RU"/>
          </a:p>
        </p:txBody>
      </p:sp>
    </p:spTree>
    <p:extLst>
      <p:ext uri="{BB962C8B-B14F-4D97-AF65-F5344CB8AC3E}">
        <p14:creationId xmlns:p14="http://schemas.microsoft.com/office/powerpoint/2010/main" val="198403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BA5D137-77AF-45F9-81F9-3686FA833865}" type="datetimeFigureOut">
              <a:rPr lang="ru-RU" smtClean="0"/>
              <a:pPr/>
              <a:t>09.04.2023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D0FF8D-FE50-4B18-86DF-446BD35DA3F1}" type="slidenum">
              <a:rPr lang="ru-RU" smtClean="0"/>
              <a:pPr/>
              <a:t>‹#›</a:t>
            </a:fld>
            <a:endParaRPr lang="ru-RU"/>
          </a:p>
        </p:txBody>
      </p:sp>
    </p:spTree>
    <p:extLst>
      <p:ext uri="{BB962C8B-B14F-4D97-AF65-F5344CB8AC3E}">
        <p14:creationId xmlns:p14="http://schemas.microsoft.com/office/powerpoint/2010/main" val="3920484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BA5D137-77AF-45F9-81F9-3686FA833865}" type="datetimeFigureOut">
              <a:rPr lang="ru-RU" smtClean="0"/>
              <a:pPr/>
              <a:t>09.04.2023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8D0FF8D-FE50-4B18-86DF-446BD35DA3F1}" type="slidenum">
              <a:rPr lang="ru-RU" smtClean="0"/>
              <a:pPr/>
              <a:t>‹#›</a:t>
            </a:fld>
            <a:endParaRPr lang="ru-RU"/>
          </a:p>
        </p:txBody>
      </p:sp>
    </p:spTree>
    <p:extLst>
      <p:ext uri="{BB962C8B-B14F-4D97-AF65-F5344CB8AC3E}">
        <p14:creationId xmlns:p14="http://schemas.microsoft.com/office/powerpoint/2010/main" val="194265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BA5D137-77AF-45F9-81F9-3686FA833865}" type="datetimeFigureOut">
              <a:rPr lang="ru-RU" smtClean="0"/>
              <a:pPr/>
              <a:t>09.04.2023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8D0FF8D-FE50-4B18-86DF-446BD35DA3F1}" type="slidenum">
              <a:rPr lang="ru-RU" smtClean="0"/>
              <a:pPr/>
              <a:t>‹#›</a:t>
            </a:fld>
            <a:endParaRPr lang="ru-RU"/>
          </a:p>
        </p:txBody>
      </p:sp>
    </p:spTree>
    <p:extLst>
      <p:ext uri="{BB962C8B-B14F-4D97-AF65-F5344CB8AC3E}">
        <p14:creationId xmlns:p14="http://schemas.microsoft.com/office/powerpoint/2010/main" val="1147481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A5D137-77AF-45F9-81F9-3686FA833865}" type="datetimeFigureOut">
              <a:rPr lang="ru-RU" smtClean="0"/>
              <a:pPr/>
              <a:t>09.04.2023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8D0FF8D-FE50-4B18-86DF-446BD35DA3F1}" type="slidenum">
              <a:rPr lang="ru-RU" smtClean="0"/>
              <a:pPr/>
              <a:t>‹#›</a:t>
            </a:fld>
            <a:endParaRPr lang="ru-RU"/>
          </a:p>
        </p:txBody>
      </p:sp>
    </p:spTree>
    <p:extLst>
      <p:ext uri="{BB962C8B-B14F-4D97-AF65-F5344CB8AC3E}">
        <p14:creationId xmlns:p14="http://schemas.microsoft.com/office/powerpoint/2010/main" val="2492137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CBA5D137-77AF-45F9-81F9-3686FA833865}" type="datetimeFigureOut">
              <a:rPr lang="ru-RU" smtClean="0"/>
              <a:pPr/>
              <a:t>09.04.2023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D0FF8D-FE50-4B18-86DF-446BD35DA3F1}" type="slidenum">
              <a:rPr lang="ru-RU" smtClean="0"/>
              <a:pPr/>
              <a:t>‹#›</a:t>
            </a:fld>
            <a:endParaRPr lang="ru-RU"/>
          </a:p>
        </p:txBody>
      </p:sp>
    </p:spTree>
    <p:extLst>
      <p:ext uri="{BB962C8B-B14F-4D97-AF65-F5344CB8AC3E}">
        <p14:creationId xmlns:p14="http://schemas.microsoft.com/office/powerpoint/2010/main" val="243220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BA5D137-77AF-45F9-81F9-3686FA833865}" type="datetimeFigureOut">
              <a:rPr lang="ru-RU" smtClean="0"/>
              <a:pPr/>
              <a:t>09.04.2023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D0FF8D-FE50-4B18-86DF-446BD35DA3F1}" type="slidenum">
              <a:rPr lang="ru-RU" smtClean="0"/>
              <a:pPr/>
              <a:t>‹#›</a:t>
            </a:fld>
            <a:endParaRPr lang="ru-RU"/>
          </a:p>
        </p:txBody>
      </p:sp>
    </p:spTree>
    <p:extLst>
      <p:ext uri="{BB962C8B-B14F-4D97-AF65-F5344CB8AC3E}">
        <p14:creationId xmlns:p14="http://schemas.microsoft.com/office/powerpoint/2010/main" val="401020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A5D137-77AF-45F9-81F9-3686FA833865}" type="datetimeFigureOut">
              <a:rPr lang="ru-RU" smtClean="0"/>
              <a:pPr/>
              <a:t>09.04.2023</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8D0FF8D-FE50-4B18-86DF-446BD35DA3F1}" type="slidenum">
              <a:rPr lang="ru-RU" smtClean="0"/>
              <a:pPr/>
              <a:t>‹#›</a:t>
            </a:fld>
            <a:endParaRPr lang="ru-RU"/>
          </a:p>
        </p:txBody>
      </p:sp>
    </p:spTree>
    <p:extLst>
      <p:ext uri="{BB962C8B-B14F-4D97-AF65-F5344CB8AC3E}">
        <p14:creationId xmlns:p14="http://schemas.microsoft.com/office/powerpoint/2010/main" val="337411096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844824"/>
            <a:ext cx="6480720" cy="2592287"/>
          </a:xfrm>
        </p:spPr>
        <p:style>
          <a:lnRef idx="2">
            <a:schemeClr val="dk1"/>
          </a:lnRef>
          <a:fillRef idx="1">
            <a:schemeClr val="lt1"/>
          </a:fillRef>
          <a:effectRef idx="0">
            <a:schemeClr val="dk1"/>
          </a:effectRef>
          <a:fontRef idx="minor">
            <a:schemeClr val="dk1"/>
          </a:fontRef>
        </p:style>
        <p:txBody>
          <a:bodyPr>
            <a:normAutofit/>
          </a:bodyPr>
          <a:lstStyle/>
          <a:p>
            <a:pPr algn="ctr">
              <a:lnSpc>
                <a:spcPct val="150000"/>
              </a:lnSpc>
              <a:spcAft>
                <a:spcPts val="800"/>
              </a:spcAft>
            </a:pPr>
            <a:r>
              <a:rPr lang="ru-RU"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Цифровой имидж университета </a:t>
            </a:r>
            <a:br>
              <a:rPr lang="ru-RU"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ru-RU"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и </a:t>
            </a:r>
            <a:br>
              <a:rPr lang="ru-RU"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ru-RU"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преподавателя</a:t>
            </a:r>
          </a:p>
        </p:txBody>
      </p:sp>
    </p:spTree>
    <p:extLst>
      <p:ext uri="{BB962C8B-B14F-4D97-AF65-F5344CB8AC3E}">
        <p14:creationId xmlns:p14="http://schemas.microsoft.com/office/powerpoint/2010/main" val="3550618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F1A7727-A766-41A9-9AAB-1ACA805D8D6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8542" y="379871"/>
            <a:ext cx="8086350" cy="5203064"/>
          </a:xfrm>
          <a:prstGeom prst="rect">
            <a:avLst/>
          </a:prstGeom>
          <a:noFill/>
        </p:spPr>
      </p:pic>
      <p:sp>
        <p:nvSpPr>
          <p:cNvPr id="3" name="TextBox 2">
            <a:extLst>
              <a:ext uri="{FF2B5EF4-FFF2-40B4-BE49-F238E27FC236}">
                <a16:creationId xmlns:a16="http://schemas.microsoft.com/office/drawing/2014/main" id="{4A3D20BA-D64F-2819-5A8E-29294ADC54E6}"/>
              </a:ext>
            </a:extLst>
          </p:cNvPr>
          <p:cNvSpPr txBox="1"/>
          <p:nvPr/>
        </p:nvSpPr>
        <p:spPr>
          <a:xfrm>
            <a:off x="926060" y="5723615"/>
            <a:ext cx="6499317" cy="923330"/>
          </a:xfrm>
          <a:prstGeom prst="rect">
            <a:avLst/>
          </a:prstGeom>
          <a:noFill/>
        </p:spPr>
        <p:txBody>
          <a:bodyPr wrap="square">
            <a:spAutoFit/>
          </a:bodyPr>
          <a:lstStyle/>
          <a:p>
            <a:r>
              <a:rPr lang="ru-RU" b="1" dirty="0">
                <a:solidFill>
                  <a:srgbClr val="0070C0"/>
                </a:solidFill>
              </a:rPr>
              <a:t>Привлечение внимания к событиям через социальные платформы с установкой на мультимедийность (видеосюжеты, интервью и др.).                               </a:t>
            </a:r>
          </a:p>
        </p:txBody>
      </p:sp>
    </p:spTree>
    <p:extLst>
      <p:ext uri="{BB962C8B-B14F-4D97-AF65-F5344CB8AC3E}">
        <p14:creationId xmlns:p14="http://schemas.microsoft.com/office/powerpoint/2010/main" val="1411397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C7147C-BC55-48CD-8CC8-97B305843E3D}"/>
              </a:ext>
            </a:extLst>
          </p:cNvPr>
          <p:cNvSpPr>
            <a:spLocks noGrp="1"/>
          </p:cNvSpPr>
          <p:nvPr>
            <p:ph type="title"/>
          </p:nvPr>
        </p:nvSpPr>
        <p:spPr>
          <a:xfrm>
            <a:off x="609599" y="248571"/>
            <a:ext cx="6194649" cy="1339693"/>
          </a:xfrm>
        </p:spPr>
        <p:txBody>
          <a:bodyPr>
            <a:normAutofit/>
          </a:bodyPr>
          <a:lstStyle/>
          <a:p>
            <a:pPr algn="ctr"/>
            <a:r>
              <a:rPr lang="ru-RU" sz="2400" b="1" dirty="0">
                <a:solidFill>
                  <a:srgbClr val="3F7819"/>
                </a:solidFill>
              </a:rPr>
              <a:t>Цифровая дидактика</a:t>
            </a:r>
            <a:br>
              <a:rPr lang="ru-RU" sz="2400" b="1" dirty="0">
                <a:solidFill>
                  <a:srgbClr val="3F7819"/>
                </a:solidFill>
              </a:rPr>
            </a:br>
            <a:r>
              <a:rPr lang="ru-RU" sz="2400" b="1" dirty="0">
                <a:solidFill>
                  <a:srgbClr val="3F7819"/>
                </a:solidFill>
              </a:rPr>
              <a:t>Адаптация к цифровой среде</a:t>
            </a:r>
          </a:p>
        </p:txBody>
      </p:sp>
      <p:sp>
        <p:nvSpPr>
          <p:cNvPr id="4" name="TextBox 3">
            <a:extLst>
              <a:ext uri="{FF2B5EF4-FFF2-40B4-BE49-F238E27FC236}">
                <a16:creationId xmlns:a16="http://schemas.microsoft.com/office/drawing/2014/main" id="{0F3EE04C-5E3B-4962-BF85-52CD8D837972}"/>
              </a:ext>
            </a:extLst>
          </p:cNvPr>
          <p:cNvSpPr txBox="1"/>
          <p:nvPr/>
        </p:nvSpPr>
        <p:spPr>
          <a:xfrm>
            <a:off x="501097" y="1682224"/>
            <a:ext cx="7114562" cy="1846659"/>
          </a:xfrm>
          <a:prstGeom prst="rect">
            <a:avLst/>
          </a:prstGeom>
          <a:noFill/>
        </p:spPr>
        <p:txBody>
          <a:bodyPr wrap="square">
            <a:spAutoFit/>
          </a:bodyPr>
          <a:lstStyle/>
          <a:p>
            <a:r>
              <a:rPr lang="ru-RU" sz="1900" dirty="0">
                <a:solidFill>
                  <a:srgbClr val="62180D"/>
                </a:solidFill>
              </a:rPr>
              <a:t>* </a:t>
            </a:r>
            <a:r>
              <a:rPr lang="ru-RU" sz="1900" b="1" dirty="0">
                <a:solidFill>
                  <a:srgbClr val="62180D"/>
                </a:solidFill>
              </a:rPr>
              <a:t>Цифровая дидактика </a:t>
            </a:r>
            <a:r>
              <a:rPr lang="ru-RU" sz="1900" b="1" dirty="0">
                <a:solidFill>
                  <a:srgbClr val="62180D"/>
                </a:solidFill>
                <a:latin typeface="Times New Roman" panose="02020603050405020304" pitchFamily="18" charset="0"/>
                <a:cs typeface="Times New Roman" panose="02020603050405020304" pitchFamily="18" charset="0"/>
              </a:rPr>
              <a:t>‒</a:t>
            </a:r>
            <a:r>
              <a:rPr lang="ru-RU" sz="1900" b="1" dirty="0">
                <a:solidFill>
                  <a:srgbClr val="62180D"/>
                </a:solidFill>
              </a:rPr>
              <a:t> наука об организации процесса обучения в условиях цифрового общества. </a:t>
            </a:r>
          </a:p>
          <a:p>
            <a:endParaRPr lang="ru-RU" sz="1900" b="1" dirty="0">
              <a:solidFill>
                <a:srgbClr val="62180D"/>
              </a:solidFill>
            </a:endParaRPr>
          </a:p>
          <a:p>
            <a:r>
              <a:rPr lang="ru-RU" sz="1900" b="1" dirty="0">
                <a:solidFill>
                  <a:srgbClr val="62180D"/>
                </a:solidFill>
              </a:rPr>
              <a:t>* Цифровая дидактика опирается на основные понятия и принципы традиционной дидактики, изменяя их применительно к условиям цифровой среды.</a:t>
            </a:r>
          </a:p>
        </p:txBody>
      </p:sp>
      <p:sp>
        <p:nvSpPr>
          <p:cNvPr id="12" name="TextBox 11">
            <a:extLst>
              <a:ext uri="{FF2B5EF4-FFF2-40B4-BE49-F238E27FC236}">
                <a16:creationId xmlns:a16="http://schemas.microsoft.com/office/drawing/2014/main" id="{61F7C583-5E01-4AB0-88A8-5CD9B0AD38FD}"/>
              </a:ext>
            </a:extLst>
          </p:cNvPr>
          <p:cNvSpPr txBox="1"/>
          <p:nvPr/>
        </p:nvSpPr>
        <p:spPr>
          <a:xfrm>
            <a:off x="481774" y="4021614"/>
            <a:ext cx="7114562" cy="2985433"/>
          </a:xfrm>
          <a:prstGeom prst="rect">
            <a:avLst/>
          </a:prstGeom>
          <a:noFill/>
        </p:spPr>
        <p:txBody>
          <a:bodyPr wrap="square">
            <a:spAutoFit/>
          </a:bodyPr>
          <a:lstStyle/>
          <a:p>
            <a:r>
              <a:rPr lang="ru-RU" sz="1900" dirty="0">
                <a:solidFill>
                  <a:srgbClr val="62180D"/>
                </a:solidFill>
                <a:effectLst/>
                <a:ea typeface="Calibri" panose="020F0502020204030204" pitchFamily="34" charset="0"/>
                <a:cs typeface="Times New Roman" panose="02020603050405020304" pitchFamily="18" charset="0"/>
              </a:rPr>
              <a:t>* </a:t>
            </a:r>
            <a:r>
              <a:rPr lang="ru-RU" sz="1900" b="1" dirty="0">
                <a:solidFill>
                  <a:srgbClr val="62180D"/>
                </a:solidFill>
                <a:effectLst/>
                <a:ea typeface="Calibri" panose="020F0502020204030204" pitchFamily="34" charset="0"/>
                <a:cs typeface="Times New Roman" panose="02020603050405020304" pitchFamily="18" charset="0"/>
              </a:rPr>
              <a:t>Интеграция цифровых технологий во все составляющие      учебно-образовательного процесса</a:t>
            </a:r>
          </a:p>
          <a:p>
            <a:endParaRPr lang="ru-RU" sz="1900" b="1" dirty="0">
              <a:solidFill>
                <a:srgbClr val="62180D"/>
              </a:solidFill>
              <a:effectLst/>
              <a:ea typeface="Calibri" panose="020F0502020204030204" pitchFamily="34" charset="0"/>
              <a:cs typeface="Times New Roman" panose="02020603050405020304" pitchFamily="18" charset="0"/>
            </a:endParaRPr>
          </a:p>
          <a:p>
            <a:r>
              <a:rPr lang="ru-RU" sz="1900" b="1" dirty="0">
                <a:solidFill>
                  <a:srgbClr val="62180D"/>
                </a:solidFill>
                <a:effectLst/>
                <a:ea typeface="Calibri" panose="020F0502020204030204" pitchFamily="34" charset="0"/>
                <a:cs typeface="Times New Roman" panose="02020603050405020304" pitchFamily="18" charset="0"/>
              </a:rPr>
              <a:t>* Преобразование структур и форм учебной деятельности (эволюционная необходимость).</a:t>
            </a:r>
          </a:p>
          <a:p>
            <a:endParaRPr lang="ru-RU" sz="1900" b="1" dirty="0">
              <a:solidFill>
                <a:srgbClr val="62180D"/>
              </a:solidFill>
              <a:effectLst/>
              <a:ea typeface="Calibri" panose="020F0502020204030204" pitchFamily="34" charset="0"/>
              <a:cs typeface="Times New Roman" panose="02020603050405020304" pitchFamily="18" charset="0"/>
            </a:endParaRPr>
          </a:p>
          <a:p>
            <a:r>
              <a:rPr lang="ru-RU" sz="1900" b="1" dirty="0">
                <a:solidFill>
                  <a:srgbClr val="62180D"/>
                </a:solidFill>
                <a:effectLst/>
                <a:ea typeface="Calibri" panose="020F0502020204030204" pitchFamily="34" charset="0"/>
                <a:cs typeface="Times New Roman" panose="02020603050405020304" pitchFamily="18" charset="0"/>
              </a:rPr>
              <a:t>* Создание новых или изменение существующих видов (форм) деятельности.</a:t>
            </a:r>
          </a:p>
          <a:p>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932078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3731E8-41CF-63F9-E5B5-6C8836653A1E}"/>
              </a:ext>
            </a:extLst>
          </p:cNvPr>
          <p:cNvSpPr>
            <a:spLocks noGrp="1"/>
          </p:cNvSpPr>
          <p:nvPr>
            <p:ph type="title"/>
          </p:nvPr>
        </p:nvSpPr>
        <p:spPr>
          <a:xfrm>
            <a:off x="581462" y="262316"/>
            <a:ext cx="6554689" cy="720080"/>
          </a:xfrm>
        </p:spPr>
        <p:txBody>
          <a:bodyPr>
            <a:normAutofit/>
          </a:bodyPr>
          <a:lstStyle/>
          <a:p>
            <a:pPr algn="ctr"/>
            <a:r>
              <a:rPr lang="ru-RU" sz="3200" b="1" dirty="0">
                <a:solidFill>
                  <a:srgbClr val="3F7819"/>
                </a:solidFill>
                <a:cs typeface="Times New Roman" panose="02020603050405020304" pitchFamily="18" charset="0"/>
              </a:rPr>
              <a:t>Учебный цифровой текст</a:t>
            </a:r>
          </a:p>
        </p:txBody>
      </p:sp>
      <p:sp>
        <p:nvSpPr>
          <p:cNvPr id="4" name="Текст 3">
            <a:extLst>
              <a:ext uri="{FF2B5EF4-FFF2-40B4-BE49-F238E27FC236}">
                <a16:creationId xmlns:a16="http://schemas.microsoft.com/office/drawing/2014/main" id="{4B9D4167-6F47-B57E-D8B6-0D9BB09A63AB}"/>
              </a:ext>
            </a:extLst>
          </p:cNvPr>
          <p:cNvSpPr>
            <a:spLocks noGrp="1"/>
          </p:cNvSpPr>
          <p:nvPr>
            <p:ph type="body" sz="half" idx="2"/>
          </p:nvPr>
        </p:nvSpPr>
        <p:spPr>
          <a:xfrm>
            <a:off x="548321" y="1275441"/>
            <a:ext cx="7130755" cy="3672408"/>
          </a:xfrm>
        </p:spPr>
        <p:txBody>
          <a:bodyPr>
            <a:normAutofit fontScale="55000" lnSpcReduction="20000"/>
          </a:bodyPr>
          <a:lstStyle/>
          <a:p>
            <a:r>
              <a:rPr lang="ru-RU" sz="4600" b="1" dirty="0">
                <a:solidFill>
                  <a:srgbClr val="62180D"/>
                </a:solidFill>
                <a:effectLst/>
                <a:ea typeface="Calibri" panose="020F0502020204030204" pitchFamily="34" charset="0"/>
                <a:cs typeface="Times New Roman" panose="02020603050405020304" pitchFamily="18" charset="0"/>
              </a:rPr>
              <a:t>Интерактивность как двустороннее взаимодействие.</a:t>
            </a:r>
          </a:p>
          <a:p>
            <a:r>
              <a:rPr lang="ru-RU" sz="4600" b="1" dirty="0" err="1">
                <a:solidFill>
                  <a:srgbClr val="62180D"/>
                </a:solidFill>
                <a:effectLst/>
                <a:ea typeface="Times New Roman" panose="02020603050405020304" pitchFamily="18" charset="0"/>
                <a:cs typeface="Times New Roman" panose="02020603050405020304" pitchFamily="18" charset="0"/>
              </a:rPr>
              <a:t>Мультимодальность</a:t>
            </a:r>
            <a:r>
              <a:rPr lang="ru-RU" sz="4600" b="1" dirty="0">
                <a:solidFill>
                  <a:srgbClr val="62180D"/>
                </a:solidFill>
                <a:effectLst/>
                <a:ea typeface="Times New Roman" panose="02020603050405020304" pitchFamily="18" charset="0"/>
                <a:cs typeface="Times New Roman" panose="02020603050405020304" pitchFamily="18" charset="0"/>
              </a:rPr>
              <a:t> ‒ цифровая коммуникация во взаимодействии текстовых, аудиальных и визуальных ресурсов.</a:t>
            </a:r>
          </a:p>
          <a:p>
            <a:r>
              <a:rPr lang="ru-RU" sz="4600" b="1" dirty="0" err="1">
                <a:solidFill>
                  <a:srgbClr val="62180D"/>
                </a:solidFill>
                <a:effectLst/>
                <a:ea typeface="Calibri" panose="020F0502020204030204" pitchFamily="34" charset="0"/>
                <a:cs typeface="Times New Roman" panose="02020603050405020304" pitchFamily="18" charset="0"/>
              </a:rPr>
              <a:t>Гипертекстуальность</a:t>
            </a:r>
            <a:r>
              <a:rPr lang="ru-RU" sz="4600" b="1" dirty="0">
                <a:solidFill>
                  <a:srgbClr val="62180D"/>
                </a:solidFill>
                <a:effectLst/>
                <a:ea typeface="Calibri" panose="020F0502020204030204" pitchFamily="34" charset="0"/>
                <a:cs typeface="Times New Roman" panose="02020603050405020304" pitchFamily="18" charset="0"/>
              </a:rPr>
              <a:t> ‒ нелинейность цифрового текста, расширение объема информации через </a:t>
            </a:r>
            <a:r>
              <a:rPr lang="ru-RU" sz="4600" b="1" dirty="0" err="1">
                <a:solidFill>
                  <a:srgbClr val="62180D"/>
                </a:solidFill>
                <a:effectLst/>
                <a:ea typeface="Calibri" panose="020F0502020204030204" pitchFamily="34" charset="0"/>
                <a:cs typeface="Times New Roman" panose="02020603050405020304" pitchFamily="18" charset="0"/>
              </a:rPr>
              <a:t>встроенность</a:t>
            </a:r>
            <a:r>
              <a:rPr lang="ru-RU" sz="4600" b="1" dirty="0">
                <a:solidFill>
                  <a:srgbClr val="62180D"/>
                </a:solidFill>
                <a:effectLst/>
                <a:ea typeface="Calibri" panose="020F0502020204030204" pitchFamily="34" charset="0"/>
                <a:cs typeface="Times New Roman" panose="02020603050405020304" pitchFamily="18" charset="0"/>
              </a:rPr>
              <a:t> в текст гиперссылок.</a:t>
            </a:r>
          </a:p>
          <a:p>
            <a:endParaRPr lang="ru-RU" sz="46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3" name="Рисунок 2">
            <a:extLst>
              <a:ext uri="{FF2B5EF4-FFF2-40B4-BE49-F238E27FC236}">
                <a16:creationId xmlns:a16="http://schemas.microsoft.com/office/drawing/2014/main" id="{6BD050CC-16E6-41CD-9A97-7636BB0D8829}"/>
              </a:ext>
            </a:extLst>
          </p:cNvPr>
          <p:cNvPicPr>
            <a:picLocks noChangeAspect="1"/>
          </p:cNvPicPr>
          <p:nvPr/>
        </p:nvPicPr>
        <p:blipFill>
          <a:blip r:embed="rId3"/>
          <a:stretch>
            <a:fillRect/>
          </a:stretch>
        </p:blipFill>
        <p:spPr>
          <a:xfrm>
            <a:off x="4427984" y="4509120"/>
            <a:ext cx="2262052" cy="2262052"/>
          </a:xfrm>
          <a:prstGeom prst="rect">
            <a:avLst/>
          </a:prstGeom>
        </p:spPr>
      </p:pic>
    </p:spTree>
    <p:extLst>
      <p:ext uri="{BB962C8B-B14F-4D97-AF65-F5344CB8AC3E}">
        <p14:creationId xmlns:p14="http://schemas.microsoft.com/office/powerpoint/2010/main" val="3256766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E6CB6-9D84-3E6F-F8A8-5C89806AD44A}"/>
              </a:ext>
            </a:extLst>
          </p:cNvPr>
          <p:cNvSpPr>
            <a:spLocks noGrp="1"/>
          </p:cNvSpPr>
          <p:nvPr>
            <p:ph type="title"/>
          </p:nvPr>
        </p:nvSpPr>
        <p:spPr>
          <a:xfrm>
            <a:off x="892920" y="404664"/>
            <a:ext cx="6347714" cy="936104"/>
          </a:xfrm>
        </p:spPr>
        <p:txBody>
          <a:bodyPr>
            <a:normAutofit/>
          </a:bodyPr>
          <a:lstStyle/>
          <a:p>
            <a:pPr algn="ctr"/>
            <a:r>
              <a:rPr lang="ru-RU" sz="2400" b="1" dirty="0">
                <a:solidFill>
                  <a:srgbClr val="3F7819"/>
                </a:solidFill>
              </a:rPr>
              <a:t>Что помимо текста должна содержать статья, чтобы вы её прочитали? </a:t>
            </a:r>
          </a:p>
        </p:txBody>
      </p:sp>
      <p:pic>
        <p:nvPicPr>
          <p:cNvPr id="3" name="Рисунок 2">
            <a:extLst>
              <a:ext uri="{FF2B5EF4-FFF2-40B4-BE49-F238E27FC236}">
                <a16:creationId xmlns:a16="http://schemas.microsoft.com/office/drawing/2014/main" id="{BC039592-8F7A-8919-E85A-91D49AEB02BC}"/>
              </a:ext>
            </a:extLst>
          </p:cNvPr>
          <p:cNvPicPr>
            <a:picLocks noChangeAspect="1"/>
          </p:cNvPicPr>
          <p:nvPr/>
        </p:nvPicPr>
        <p:blipFill>
          <a:blip r:embed="rId2"/>
          <a:stretch>
            <a:fillRect/>
          </a:stretch>
        </p:blipFill>
        <p:spPr>
          <a:xfrm>
            <a:off x="239120" y="1687677"/>
            <a:ext cx="8279252" cy="3839328"/>
          </a:xfrm>
          <a:prstGeom prst="rect">
            <a:avLst/>
          </a:prstGeom>
          <a:pattFill prst="pct5">
            <a:fgClr>
              <a:schemeClr val="accent1"/>
            </a:fgClr>
            <a:bgClr>
              <a:schemeClr val="bg1"/>
            </a:bgClr>
          </a:pattFill>
        </p:spPr>
      </p:pic>
    </p:spTree>
    <p:extLst>
      <p:ext uri="{BB962C8B-B14F-4D97-AF65-F5344CB8AC3E}">
        <p14:creationId xmlns:p14="http://schemas.microsoft.com/office/powerpoint/2010/main" val="1765434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28AEA2-F30D-4012-A4CC-EE46884717BC}"/>
              </a:ext>
            </a:extLst>
          </p:cNvPr>
          <p:cNvSpPr>
            <a:spLocks noGrp="1"/>
          </p:cNvSpPr>
          <p:nvPr>
            <p:ph type="title"/>
          </p:nvPr>
        </p:nvSpPr>
        <p:spPr>
          <a:xfrm>
            <a:off x="611559" y="140672"/>
            <a:ext cx="6411425" cy="1657887"/>
          </a:xfrm>
        </p:spPr>
        <p:txBody>
          <a:bodyPr>
            <a:noAutofit/>
          </a:bodyPr>
          <a:lstStyle/>
          <a:p>
            <a:pPr algn="ctr"/>
            <a:r>
              <a:rPr lang="ru-RU" b="1" dirty="0">
                <a:solidFill>
                  <a:srgbClr val="3F7819"/>
                </a:solidFill>
              </a:rPr>
              <a:t>Поколение Цифры</a:t>
            </a:r>
            <a:br>
              <a:rPr lang="ru-RU" b="1" dirty="0">
                <a:solidFill>
                  <a:srgbClr val="3F7819"/>
                </a:solidFill>
              </a:rPr>
            </a:br>
            <a:r>
              <a:rPr lang="ru-RU" b="1" dirty="0">
                <a:solidFill>
                  <a:srgbClr val="3F7819"/>
                </a:solidFill>
              </a:rPr>
              <a:t>Новая конфигурация отношений между поколениями</a:t>
            </a:r>
            <a:br>
              <a:rPr lang="ru-RU" b="1" dirty="0">
                <a:solidFill>
                  <a:srgbClr val="3F7819"/>
                </a:solidFill>
              </a:rPr>
            </a:br>
            <a:r>
              <a:rPr lang="ru-RU" sz="2000" b="1" dirty="0">
                <a:solidFill>
                  <a:srgbClr val="3F7819"/>
                </a:solidFill>
                <a:cs typeface="Times New Roman" panose="02020603050405020304" pitchFamily="18" charset="0"/>
              </a:rPr>
              <a:t>Связь с культурными кодами целевой аудитории с целью преодоления цифрового разрыва </a:t>
            </a:r>
            <a:endParaRPr lang="ru-RU" b="1" dirty="0">
              <a:solidFill>
                <a:srgbClr val="3F7819"/>
              </a:solidFill>
            </a:endParaRPr>
          </a:p>
        </p:txBody>
      </p:sp>
      <p:sp>
        <p:nvSpPr>
          <p:cNvPr id="3" name="Объект 2">
            <a:extLst>
              <a:ext uri="{FF2B5EF4-FFF2-40B4-BE49-F238E27FC236}">
                <a16:creationId xmlns:a16="http://schemas.microsoft.com/office/drawing/2014/main" id="{774C9ACB-2C35-4366-8610-F52E90A58108}"/>
              </a:ext>
            </a:extLst>
          </p:cNvPr>
          <p:cNvSpPr>
            <a:spLocks noGrp="1"/>
          </p:cNvSpPr>
          <p:nvPr>
            <p:ph idx="1"/>
          </p:nvPr>
        </p:nvSpPr>
        <p:spPr>
          <a:xfrm>
            <a:off x="3589081" y="1910446"/>
            <a:ext cx="3634815" cy="4820950"/>
          </a:xfrm>
        </p:spPr>
        <p:txBody>
          <a:bodyPr>
            <a:normAutofit fontScale="32500" lnSpcReduction="20000"/>
          </a:bodyPr>
          <a:lstStyle/>
          <a:p>
            <a:pPr marL="342900" indent="-342900">
              <a:lnSpc>
                <a:spcPct val="107000"/>
              </a:lnSpc>
              <a:buFont typeface="Wingdings 3" charset="2"/>
              <a:buChar char=""/>
            </a:pPr>
            <a:r>
              <a:rPr lang="ru-RU" sz="5800" b="1" dirty="0">
                <a:solidFill>
                  <a:srgbClr val="62180D"/>
                </a:solidFill>
                <a:cs typeface="Times New Roman" panose="02020603050405020304" pitchFamily="18" charset="0"/>
              </a:rPr>
              <a:t>Когнитивный фактор: снижение концентрации внимания, навыков слушания, актуализация клипового мышления, появление новых форм и форматов подачи информации, интерес к коротким текстам.</a:t>
            </a:r>
          </a:p>
          <a:p>
            <a:pPr marL="342900" indent="-342900">
              <a:lnSpc>
                <a:spcPct val="107000"/>
              </a:lnSpc>
              <a:buFont typeface="Wingdings 3" charset="2"/>
              <a:buChar char=""/>
            </a:pPr>
            <a:r>
              <a:rPr lang="ru-RU" sz="5800" b="1" dirty="0">
                <a:solidFill>
                  <a:srgbClr val="62180D"/>
                </a:solidFill>
                <a:cs typeface="Times New Roman" panose="02020603050405020304" pitchFamily="18" charset="0"/>
              </a:rPr>
              <a:t>Обеднение словарного запаса, стирание граней между формальным и неформальным стилями речи, упрощенные и стандартизированные формы общения, утрата способности критического мышления.</a:t>
            </a:r>
          </a:p>
          <a:p>
            <a:endParaRPr lang="ru-RU" dirty="0"/>
          </a:p>
        </p:txBody>
      </p:sp>
      <p:sp>
        <p:nvSpPr>
          <p:cNvPr id="4" name="Текст 3">
            <a:extLst>
              <a:ext uri="{FF2B5EF4-FFF2-40B4-BE49-F238E27FC236}">
                <a16:creationId xmlns:a16="http://schemas.microsoft.com/office/drawing/2014/main" id="{FD12A460-4C19-4454-BEBC-90F5EAF81343}"/>
              </a:ext>
            </a:extLst>
          </p:cNvPr>
          <p:cNvSpPr>
            <a:spLocks noGrp="1"/>
          </p:cNvSpPr>
          <p:nvPr>
            <p:ph type="body" sz="half" idx="2"/>
          </p:nvPr>
        </p:nvSpPr>
        <p:spPr>
          <a:xfrm>
            <a:off x="309245" y="1886561"/>
            <a:ext cx="3240360" cy="4320480"/>
          </a:xfrm>
        </p:spPr>
        <p:txBody>
          <a:bodyPr>
            <a:normAutofit/>
          </a:body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ru-RU" sz="1900" b="1" i="0" u="none" strike="noStrike" kern="1200" cap="none" spc="0" normalizeH="0" noProof="0" dirty="0">
                <a:ln>
                  <a:noFill/>
                </a:ln>
                <a:solidFill>
                  <a:srgbClr val="62180D"/>
                </a:solidFill>
                <a:effectLst/>
                <a:uLnTx/>
                <a:uFillTx/>
                <a:cs typeface="Times New Roman" panose="02020603050405020304" pitchFamily="18" charset="0"/>
              </a:rPr>
              <a:t>Персональная свобода</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ru-RU" sz="1900" b="1" i="0" u="none" strike="noStrike" kern="1200" cap="none" spc="0" normalizeH="0" noProof="0" dirty="0">
                <a:ln>
                  <a:noFill/>
                </a:ln>
                <a:solidFill>
                  <a:srgbClr val="62180D"/>
                </a:solidFill>
                <a:effectLst/>
                <a:uLnTx/>
                <a:uFillTx/>
                <a:cs typeface="Times New Roman" panose="02020603050405020304" pitchFamily="18" charset="0"/>
              </a:rPr>
              <a:t>Готовность к новациям</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ru-RU" sz="1900" b="1" i="0" u="none" strike="noStrike" kern="1200" cap="none" spc="0" normalizeH="0" noProof="0" dirty="0">
                <a:ln>
                  <a:noFill/>
                </a:ln>
                <a:solidFill>
                  <a:srgbClr val="62180D"/>
                </a:solidFill>
                <a:effectLst/>
                <a:uLnTx/>
                <a:uFillTx/>
                <a:cs typeface="Times New Roman" panose="02020603050405020304" pitchFamily="18" charset="0"/>
              </a:rPr>
              <a:t>Сближение цифрового и физического миров (</a:t>
            </a:r>
            <a:r>
              <a:rPr kumimoji="0" lang="ru-RU" sz="1900" b="1" i="0" u="none" strike="noStrike" kern="1200" cap="none" spc="0" normalizeH="0" noProof="0" dirty="0" err="1">
                <a:ln>
                  <a:noFill/>
                </a:ln>
                <a:solidFill>
                  <a:srgbClr val="62180D"/>
                </a:solidFill>
                <a:effectLst/>
                <a:uLnTx/>
                <a:uFillTx/>
                <a:cs typeface="Times New Roman" panose="02020603050405020304" pitchFamily="18" charset="0"/>
              </a:rPr>
              <a:t>phygital</a:t>
            </a:r>
            <a:r>
              <a:rPr kumimoji="0" lang="ru-RU" sz="1900" b="1" i="0" u="none" strike="noStrike" kern="1200" cap="none" spc="0" normalizeH="0" noProof="0" dirty="0">
                <a:ln>
                  <a:noFill/>
                </a:ln>
                <a:solidFill>
                  <a:srgbClr val="62180D"/>
                </a:solidFill>
                <a:effectLst/>
                <a:uLnTx/>
                <a:uFillTx/>
                <a:cs typeface="Times New Roman" panose="02020603050405020304" pitchFamily="18" charset="0"/>
              </a:rPr>
              <a:t>-взаимодействие)</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ru-RU" sz="1900" b="1" i="0" u="none" strike="noStrike" kern="1200" cap="none" spc="0" normalizeH="0" noProof="0" dirty="0">
                <a:ln>
                  <a:noFill/>
                </a:ln>
                <a:solidFill>
                  <a:srgbClr val="62180D"/>
                </a:solidFill>
                <a:effectLst/>
                <a:uLnTx/>
                <a:uFillTx/>
                <a:cs typeface="Times New Roman" panose="02020603050405020304" pitchFamily="18" charset="0"/>
              </a:rPr>
              <a:t>Привычка к быстрой обратной связи</a:t>
            </a:r>
          </a:p>
          <a:p>
            <a:endParaRPr lang="ru-RU" dirty="0"/>
          </a:p>
        </p:txBody>
      </p:sp>
    </p:spTree>
    <p:extLst>
      <p:ext uri="{BB962C8B-B14F-4D97-AF65-F5344CB8AC3E}">
        <p14:creationId xmlns:p14="http://schemas.microsoft.com/office/powerpoint/2010/main" val="1783836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7C27DD-7C15-523F-DF63-C62909E4F5EB}"/>
              </a:ext>
            </a:extLst>
          </p:cNvPr>
          <p:cNvSpPr>
            <a:spLocks noGrp="1"/>
          </p:cNvSpPr>
          <p:nvPr>
            <p:ph type="title"/>
          </p:nvPr>
        </p:nvSpPr>
        <p:spPr>
          <a:xfrm>
            <a:off x="409357" y="304067"/>
            <a:ext cx="6561776" cy="2328138"/>
          </a:xfrm>
        </p:spPr>
        <p:txBody>
          <a:bodyPr>
            <a:normAutofit/>
          </a:bodyPr>
          <a:lstStyle/>
          <a:p>
            <a:pPr algn="ctr">
              <a:lnSpc>
                <a:spcPct val="115000"/>
              </a:lnSpc>
              <a:spcAft>
                <a:spcPts val="800"/>
              </a:spcAft>
            </a:pPr>
            <a:r>
              <a:rPr lang="en-US" sz="3600" b="1" dirty="0">
                <a:solidFill>
                  <a:srgbClr val="0070C0"/>
                </a:solidFill>
                <a:effectLst/>
                <a:ea typeface="Calibri" panose="020F0502020204030204" pitchFamily="34" charset="0"/>
                <a:cs typeface="Times New Roman" panose="02020603050405020304" pitchFamily="18" charset="0"/>
              </a:rPr>
              <a:t>YouTube</a:t>
            </a:r>
            <a:r>
              <a:rPr lang="ru-RU" sz="3600" b="1" dirty="0">
                <a:solidFill>
                  <a:srgbClr val="0070C0"/>
                </a:solidFill>
                <a:effectLst/>
                <a:ea typeface="Calibri" panose="020F0502020204030204" pitchFamily="34" charset="0"/>
                <a:cs typeface="Times New Roman" panose="02020603050405020304" pitchFamily="18" charset="0"/>
              </a:rPr>
              <a:t>-ресурс</a:t>
            </a:r>
            <a:br>
              <a:rPr lang="ru-RU" sz="32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pic>
        <p:nvPicPr>
          <p:cNvPr id="5" name="Объект 4">
            <a:extLst>
              <a:ext uri="{FF2B5EF4-FFF2-40B4-BE49-F238E27FC236}">
                <a16:creationId xmlns:a16="http://schemas.microsoft.com/office/drawing/2014/main" id="{0FDA909E-8C94-5896-D9F1-648FD84B0853}"/>
              </a:ext>
            </a:extLst>
          </p:cNvPr>
          <p:cNvPicPr>
            <a:picLocks noGrp="1" noChangeAspect="1"/>
          </p:cNvPicPr>
          <p:nvPr>
            <p:ph idx="1"/>
          </p:nvPr>
        </p:nvPicPr>
        <p:blipFill>
          <a:blip r:embed="rId2"/>
          <a:stretch>
            <a:fillRect/>
          </a:stretch>
        </p:blipFill>
        <p:spPr>
          <a:xfrm>
            <a:off x="409357" y="2852936"/>
            <a:ext cx="6561776" cy="3746020"/>
          </a:xfrm>
        </p:spPr>
      </p:pic>
      <p:pic>
        <p:nvPicPr>
          <p:cNvPr id="4" name="Рисунок 3">
            <a:extLst>
              <a:ext uri="{FF2B5EF4-FFF2-40B4-BE49-F238E27FC236}">
                <a16:creationId xmlns:a16="http://schemas.microsoft.com/office/drawing/2014/main" id="{6E84F37F-B0D0-4AA9-8D66-4B41D9BDFE16}"/>
              </a:ext>
            </a:extLst>
          </p:cNvPr>
          <p:cNvPicPr>
            <a:picLocks noChangeAspect="1"/>
          </p:cNvPicPr>
          <p:nvPr/>
        </p:nvPicPr>
        <p:blipFill>
          <a:blip r:embed="rId3">
            <a:lum bright="-20000" contrast="20000"/>
          </a:blip>
          <a:stretch>
            <a:fillRect/>
          </a:stretch>
        </p:blipFill>
        <p:spPr>
          <a:xfrm>
            <a:off x="184515" y="1078367"/>
            <a:ext cx="7051781" cy="1620266"/>
          </a:xfrm>
          <a:prstGeom prst="rect">
            <a:avLst/>
          </a:prstGeom>
        </p:spPr>
      </p:pic>
    </p:spTree>
    <p:extLst>
      <p:ext uri="{BB962C8B-B14F-4D97-AF65-F5344CB8AC3E}">
        <p14:creationId xmlns:p14="http://schemas.microsoft.com/office/powerpoint/2010/main" val="2736597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1CA5C4-0258-4F54-B402-590BD8429884}"/>
              </a:ext>
            </a:extLst>
          </p:cNvPr>
          <p:cNvSpPr>
            <a:spLocks noGrp="1"/>
          </p:cNvSpPr>
          <p:nvPr>
            <p:ph type="title"/>
          </p:nvPr>
        </p:nvSpPr>
        <p:spPr>
          <a:xfrm>
            <a:off x="179512" y="404664"/>
            <a:ext cx="6984776" cy="936104"/>
          </a:xfrm>
        </p:spPr>
        <p:txBody>
          <a:bodyPr>
            <a:normAutofit/>
          </a:bodyPr>
          <a:lstStyle/>
          <a:p>
            <a:pPr algn="ctr"/>
            <a:r>
              <a:rPr lang="ru-RU" dirty="0">
                <a:solidFill>
                  <a:srgbClr val="3F7819"/>
                </a:solidFill>
              </a:rPr>
              <a:t>Наука в цифровом измерении</a:t>
            </a:r>
          </a:p>
        </p:txBody>
      </p:sp>
      <p:pic>
        <p:nvPicPr>
          <p:cNvPr id="6" name="Рисунок 5">
            <a:extLst>
              <a:ext uri="{FF2B5EF4-FFF2-40B4-BE49-F238E27FC236}">
                <a16:creationId xmlns:a16="http://schemas.microsoft.com/office/drawing/2014/main" id="{FE6D2D17-C4DC-4A25-A50D-605DF050B1D2}"/>
              </a:ext>
            </a:extLst>
          </p:cNvPr>
          <p:cNvPicPr>
            <a:picLocks noChangeAspect="1"/>
          </p:cNvPicPr>
          <p:nvPr/>
        </p:nvPicPr>
        <p:blipFill>
          <a:blip r:embed="rId2"/>
          <a:stretch>
            <a:fillRect/>
          </a:stretch>
        </p:blipFill>
        <p:spPr>
          <a:xfrm>
            <a:off x="179977" y="1357750"/>
            <a:ext cx="8064432" cy="4159482"/>
          </a:xfrm>
          <a:prstGeom prst="rect">
            <a:avLst/>
          </a:prstGeom>
        </p:spPr>
      </p:pic>
    </p:spTree>
    <p:extLst>
      <p:ext uri="{BB962C8B-B14F-4D97-AF65-F5344CB8AC3E}">
        <p14:creationId xmlns:p14="http://schemas.microsoft.com/office/powerpoint/2010/main" val="3657499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088D82A5-6C75-41E3-AE74-35128794F664}"/>
              </a:ext>
            </a:extLst>
          </p:cNvPr>
          <p:cNvSpPr>
            <a:spLocks noGrp="1"/>
          </p:cNvSpPr>
          <p:nvPr>
            <p:ph type="title"/>
          </p:nvPr>
        </p:nvSpPr>
        <p:spPr>
          <a:xfrm>
            <a:off x="179512" y="49313"/>
            <a:ext cx="6831711" cy="1188405"/>
          </a:xfrm>
        </p:spPr>
        <p:txBody>
          <a:bodyPr>
            <a:normAutofit fontScale="90000"/>
          </a:bodyPr>
          <a:lstStyle/>
          <a:p>
            <a:pPr algn="ctr"/>
            <a:r>
              <a:rPr lang="ru-RU" dirty="0">
                <a:solidFill>
                  <a:srgbClr val="3F7819"/>
                </a:solidFill>
              </a:rPr>
              <a:t>Цифровой научный имидж в рейтинговых показателях</a:t>
            </a:r>
          </a:p>
        </p:txBody>
      </p:sp>
      <p:sp>
        <p:nvSpPr>
          <p:cNvPr id="5" name="Объект 4">
            <a:extLst>
              <a:ext uri="{FF2B5EF4-FFF2-40B4-BE49-F238E27FC236}">
                <a16:creationId xmlns:a16="http://schemas.microsoft.com/office/drawing/2014/main" id="{48006E6B-B2DE-4E11-B0B2-3862C588419E}"/>
              </a:ext>
            </a:extLst>
          </p:cNvPr>
          <p:cNvSpPr>
            <a:spLocks noGrp="1"/>
          </p:cNvSpPr>
          <p:nvPr>
            <p:ph idx="1"/>
          </p:nvPr>
        </p:nvSpPr>
        <p:spPr>
          <a:xfrm>
            <a:off x="560762" y="1125175"/>
            <a:ext cx="6675542" cy="863666"/>
          </a:xfrm>
        </p:spPr>
        <p:txBody>
          <a:bodyPr>
            <a:normAutofit lnSpcReduction="10000"/>
          </a:bodyPr>
          <a:lstStyle/>
          <a:p>
            <a:pPr algn="l"/>
            <a:r>
              <a:rPr lang="ru-RU" sz="1700" b="1" dirty="0">
                <a:solidFill>
                  <a:srgbClr val="00B0F0"/>
                </a:solidFill>
              </a:rPr>
              <a:t>Elibrary.ru </a:t>
            </a:r>
            <a:r>
              <a:rPr lang="ru-RU" sz="1700" b="1" dirty="0">
                <a:solidFill>
                  <a:srgbClr val="62180D"/>
                </a:solidFill>
              </a:rPr>
              <a:t>– Российская научная электронная библиотека, интегрированная с Российским индексом научного цитирования.</a:t>
            </a:r>
          </a:p>
          <a:p>
            <a:endParaRPr lang="ru-RU" dirty="0"/>
          </a:p>
        </p:txBody>
      </p:sp>
      <p:pic>
        <p:nvPicPr>
          <p:cNvPr id="3" name="Рисунок 2">
            <a:extLst>
              <a:ext uri="{FF2B5EF4-FFF2-40B4-BE49-F238E27FC236}">
                <a16:creationId xmlns:a16="http://schemas.microsoft.com/office/drawing/2014/main" id="{73123759-BCA7-4E3D-1E1F-81AA0BECB0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303" y="1943237"/>
            <a:ext cx="7212033" cy="4808022"/>
          </a:xfrm>
          <a:prstGeom prst="rect">
            <a:avLst/>
          </a:prstGeom>
        </p:spPr>
      </p:pic>
    </p:spTree>
    <p:extLst>
      <p:ext uri="{BB962C8B-B14F-4D97-AF65-F5344CB8AC3E}">
        <p14:creationId xmlns:p14="http://schemas.microsoft.com/office/powerpoint/2010/main" val="1493254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504645-B6E8-4132-ADAD-7DEED10269F6}"/>
              </a:ext>
            </a:extLst>
          </p:cNvPr>
          <p:cNvSpPr>
            <a:spLocks noGrp="1"/>
          </p:cNvSpPr>
          <p:nvPr>
            <p:ph type="title"/>
          </p:nvPr>
        </p:nvSpPr>
        <p:spPr>
          <a:xfrm>
            <a:off x="482987" y="99941"/>
            <a:ext cx="6757849" cy="1150460"/>
          </a:xfrm>
        </p:spPr>
        <p:txBody>
          <a:bodyPr>
            <a:normAutofit fontScale="90000"/>
          </a:bodyPr>
          <a:lstStyle/>
          <a:p>
            <a:pPr algn="ctr"/>
            <a:r>
              <a:rPr lang="ru-RU" dirty="0">
                <a:solidFill>
                  <a:srgbClr val="3F7819"/>
                </a:solidFill>
              </a:rPr>
              <a:t>Факторы продвижения научной продукции </a:t>
            </a:r>
          </a:p>
        </p:txBody>
      </p:sp>
      <p:sp>
        <p:nvSpPr>
          <p:cNvPr id="3" name="Объект 2">
            <a:extLst>
              <a:ext uri="{FF2B5EF4-FFF2-40B4-BE49-F238E27FC236}">
                <a16:creationId xmlns:a16="http://schemas.microsoft.com/office/drawing/2014/main" id="{A3636C19-820E-4BA0-BF5C-17B324977509}"/>
              </a:ext>
            </a:extLst>
          </p:cNvPr>
          <p:cNvSpPr>
            <a:spLocks noGrp="1"/>
          </p:cNvSpPr>
          <p:nvPr>
            <p:ph idx="1"/>
          </p:nvPr>
        </p:nvSpPr>
        <p:spPr>
          <a:xfrm>
            <a:off x="249626" y="1250401"/>
            <a:ext cx="7418718" cy="1026471"/>
          </a:xfrm>
        </p:spPr>
        <p:txBody>
          <a:bodyPr>
            <a:normAutofit/>
          </a:bodyPr>
          <a:lstStyle/>
          <a:p>
            <a:pPr>
              <a:spcBef>
                <a:spcPts val="0"/>
              </a:spcBef>
            </a:pPr>
            <a:r>
              <a:rPr lang="ru-RU" sz="2000" b="0" i="1" dirty="0">
                <a:effectLst/>
              </a:rPr>
              <a:t>Синельникова Л.Н. </a:t>
            </a:r>
            <a:r>
              <a:rPr lang="ru-RU" sz="1700" b="1" dirty="0">
                <a:solidFill>
                  <a:srgbClr val="62180D"/>
                </a:solidFill>
              </a:rPr>
              <a:t>ДИСКУРС ТРОЛЛИНГА - КОММУНИКАЦИЯ БЕЗ ТАБУ // Актуальные проблемы стилистики. МГУ. 2016. № 2. </a:t>
            </a:r>
          </a:p>
          <a:p>
            <a:pPr marL="0" indent="0">
              <a:spcBef>
                <a:spcPts val="0"/>
              </a:spcBef>
              <a:buNone/>
            </a:pPr>
            <a:r>
              <a:rPr lang="ru-RU" sz="1700" b="1" dirty="0">
                <a:solidFill>
                  <a:srgbClr val="62180D"/>
                </a:solidFill>
              </a:rPr>
              <a:t>С.139-148.</a:t>
            </a:r>
          </a:p>
        </p:txBody>
      </p:sp>
      <p:pic>
        <p:nvPicPr>
          <p:cNvPr id="5" name="Рисунок 4">
            <a:extLst>
              <a:ext uri="{FF2B5EF4-FFF2-40B4-BE49-F238E27FC236}">
                <a16:creationId xmlns:a16="http://schemas.microsoft.com/office/drawing/2014/main" id="{82BBC72A-AD59-4AC1-8A9D-459AB8AB85A0}"/>
              </a:ext>
            </a:extLst>
          </p:cNvPr>
          <p:cNvPicPr>
            <a:picLocks noChangeAspect="1"/>
          </p:cNvPicPr>
          <p:nvPr/>
        </p:nvPicPr>
        <p:blipFill>
          <a:blip r:embed="rId2">
            <a:grayscl/>
          </a:blip>
          <a:stretch>
            <a:fillRect/>
          </a:stretch>
        </p:blipFill>
        <p:spPr>
          <a:xfrm>
            <a:off x="755576" y="2276872"/>
            <a:ext cx="6845300" cy="4211136"/>
          </a:xfrm>
          <a:prstGeom prst="rect">
            <a:avLst/>
          </a:prstGeom>
        </p:spPr>
      </p:pic>
    </p:spTree>
    <p:extLst>
      <p:ext uri="{BB962C8B-B14F-4D97-AF65-F5344CB8AC3E}">
        <p14:creationId xmlns:p14="http://schemas.microsoft.com/office/powerpoint/2010/main" val="1006342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8ECF165F-6E0B-4895-8289-A444DB6BFCB0}"/>
              </a:ext>
            </a:extLst>
          </p:cNvPr>
          <p:cNvPicPr>
            <a:picLocks noChangeAspect="1"/>
          </p:cNvPicPr>
          <p:nvPr/>
        </p:nvPicPr>
        <p:blipFill>
          <a:blip r:embed="rId2">
            <a:grayscl/>
          </a:blip>
          <a:stretch>
            <a:fillRect/>
          </a:stretch>
        </p:blipFill>
        <p:spPr>
          <a:xfrm>
            <a:off x="539552" y="1844824"/>
            <a:ext cx="5830094" cy="4821646"/>
          </a:xfrm>
          <a:prstGeom prst="rect">
            <a:avLst/>
          </a:prstGeom>
        </p:spPr>
      </p:pic>
      <p:sp>
        <p:nvSpPr>
          <p:cNvPr id="3" name="Объект 2">
            <a:extLst>
              <a:ext uri="{FF2B5EF4-FFF2-40B4-BE49-F238E27FC236}">
                <a16:creationId xmlns:a16="http://schemas.microsoft.com/office/drawing/2014/main" id="{85B67DDE-60BE-6ED3-CB39-19F98B7AC4BB}"/>
              </a:ext>
            </a:extLst>
          </p:cNvPr>
          <p:cNvSpPr txBox="1">
            <a:spLocks/>
          </p:cNvSpPr>
          <p:nvPr/>
        </p:nvSpPr>
        <p:spPr>
          <a:xfrm>
            <a:off x="253188" y="480009"/>
            <a:ext cx="7418718" cy="1011164"/>
          </a:xfrm>
          <a:prstGeom prst="rect">
            <a:avLst/>
          </a:prstGeom>
        </p:spPr>
        <p:txBody>
          <a:bodyPr>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0"/>
              </a:spcBef>
            </a:pPr>
            <a:r>
              <a:rPr lang="ru-RU" sz="2400" i="1" dirty="0">
                <a:solidFill>
                  <a:schemeClr val="tx1">
                    <a:lumMod val="75000"/>
                    <a:lumOff val="25000"/>
                  </a:schemeClr>
                </a:solidFill>
                <a:latin typeface="+mn-lt"/>
                <a:ea typeface="+mn-ea"/>
                <a:cs typeface="+mn-cs"/>
              </a:rPr>
              <a:t>Синельникова Л.Н.  </a:t>
            </a:r>
            <a:r>
              <a:rPr lang="ru-RU" sz="2000" b="1" dirty="0">
                <a:solidFill>
                  <a:srgbClr val="62180D"/>
                </a:solidFill>
                <a:latin typeface="+mn-lt"/>
                <a:ea typeface="+mn-ea"/>
                <a:cs typeface="+mn-cs"/>
              </a:rPr>
              <a:t>РИЗОМА И ДИСКУРС ИНТЕРМЕДИАЛЬНОСТИ // Вестник российского университета дружбы народов. Серия: Лингвистика. 2017. Т. 21. № 4. </a:t>
            </a:r>
            <a:br>
              <a:rPr lang="ru-RU" sz="2000" b="1" dirty="0">
                <a:solidFill>
                  <a:srgbClr val="62180D"/>
                </a:solidFill>
                <a:latin typeface="+mn-lt"/>
                <a:ea typeface="+mn-ea"/>
                <a:cs typeface="+mn-cs"/>
              </a:rPr>
            </a:br>
            <a:r>
              <a:rPr lang="ru-RU" sz="2000" b="1" dirty="0">
                <a:solidFill>
                  <a:srgbClr val="62180D"/>
                </a:solidFill>
                <a:latin typeface="+mn-lt"/>
                <a:ea typeface="+mn-ea"/>
                <a:cs typeface="+mn-cs"/>
              </a:rPr>
              <a:t>С. 805-821</a:t>
            </a:r>
            <a:r>
              <a:rPr lang="ru-RU" sz="1700" b="1" dirty="0">
                <a:solidFill>
                  <a:srgbClr val="62180D"/>
                </a:solidFill>
              </a:rPr>
              <a:t>.</a:t>
            </a:r>
          </a:p>
        </p:txBody>
      </p:sp>
    </p:spTree>
    <p:extLst>
      <p:ext uri="{BB962C8B-B14F-4D97-AF65-F5344CB8AC3E}">
        <p14:creationId xmlns:p14="http://schemas.microsoft.com/office/powerpoint/2010/main" val="1666111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pct5">
          <a:fgClr>
            <a:srgbClr val="00B0F0"/>
          </a:fgClr>
          <a:bgClr>
            <a:schemeClr val="bg1"/>
          </a:bgClr>
        </a:patt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5374E2-DDC0-D9D3-DD1D-16A8FD481281}"/>
              </a:ext>
            </a:extLst>
          </p:cNvPr>
          <p:cNvSpPr>
            <a:spLocks noGrp="1"/>
          </p:cNvSpPr>
          <p:nvPr>
            <p:ph type="title"/>
          </p:nvPr>
        </p:nvSpPr>
        <p:spPr>
          <a:xfrm>
            <a:off x="971600" y="620688"/>
            <a:ext cx="6347714" cy="1320800"/>
          </a:xfrm>
        </p:spPr>
        <p:txBody>
          <a:bodyPr/>
          <a:lstStyle/>
          <a:p>
            <a:r>
              <a:rPr lang="ru-RU" dirty="0"/>
              <a:t>        </a:t>
            </a:r>
            <a:r>
              <a:rPr lang="ru-RU" b="1" i="1" dirty="0">
                <a:solidFill>
                  <a:schemeClr val="accent2">
                    <a:lumMod val="75000"/>
                  </a:schemeClr>
                </a:solidFill>
              </a:rPr>
              <a:t>Цифровые события</a:t>
            </a:r>
          </a:p>
        </p:txBody>
      </p:sp>
      <p:sp>
        <p:nvSpPr>
          <p:cNvPr id="3" name="Объект 2">
            <a:extLst>
              <a:ext uri="{FF2B5EF4-FFF2-40B4-BE49-F238E27FC236}">
                <a16:creationId xmlns:a16="http://schemas.microsoft.com/office/drawing/2014/main" id="{CD8BADEA-F9FC-2111-580F-DDA83AF484C2}"/>
              </a:ext>
            </a:extLst>
          </p:cNvPr>
          <p:cNvSpPr>
            <a:spLocks noGrp="1"/>
          </p:cNvSpPr>
          <p:nvPr>
            <p:ph idx="4294967295"/>
          </p:nvPr>
        </p:nvSpPr>
        <p:spPr>
          <a:xfrm>
            <a:off x="640114" y="1484784"/>
            <a:ext cx="7676301" cy="5123655"/>
          </a:xfrm>
        </p:spPr>
        <p:txBody>
          <a:bodyPr>
            <a:normAutofit fontScale="25000" lnSpcReduction="20000"/>
          </a:bodyPr>
          <a:lstStyle/>
          <a:p>
            <a:r>
              <a:rPr lang="ru-RU" sz="7600" b="1" i="1" dirty="0">
                <a:solidFill>
                  <a:srgbClr val="9A7626"/>
                </a:solidFill>
              </a:rPr>
              <a:t>Цифровая цивилизация, цифровая антропология, цифровая реальность, цифровая среда, цифровые ресурсы, цифровое образование, цифровая дидактика, цифровой человек, цифровая аксиология, цифровая идентичность, цифровое поколение, цифровая трансформация, цифровое общение, цифровой этикет, цифровая включенность, цифровой мир, цифровой </a:t>
            </a:r>
            <a:r>
              <a:rPr lang="ru-RU" sz="7600" b="1" i="1" dirty="0" err="1">
                <a:solidFill>
                  <a:srgbClr val="9A7626"/>
                </a:solidFill>
              </a:rPr>
              <a:t>сторителлинг</a:t>
            </a:r>
            <a:r>
              <a:rPr lang="ru-RU" sz="7600" b="1" i="1" dirty="0">
                <a:solidFill>
                  <a:srgbClr val="9A7626"/>
                </a:solidFill>
              </a:rPr>
              <a:t>, цифровой контент, цифровая игра, цифровой актив, цифровые нарративные практики, цифровые профессии, цифровая безопасность, цифровая личность, цифровой университет, цифровое сознание, цифровое поведение, цифровые навыки, цифровая компетентность, цифровая грамотность, цифровая трансформация, цифровая модель, цифровая эволюция, цифровые проекты, цифровая филология, цифровая лингвистика, цифровая риторика, цифровая экосистема, цифровое право, цифровой проректор. Цифровой гедонизм, цифровой след, цифровой профиль, архитектор цифровых решений, индекс цифровой зрелости, цифровое неравенство, цифровой спецназ.</a:t>
            </a:r>
          </a:p>
          <a:p>
            <a:endParaRPr lang="ru-RU" dirty="0"/>
          </a:p>
        </p:txBody>
      </p:sp>
    </p:spTree>
    <p:extLst>
      <p:ext uri="{BB962C8B-B14F-4D97-AF65-F5344CB8AC3E}">
        <p14:creationId xmlns:p14="http://schemas.microsoft.com/office/powerpoint/2010/main" val="2257404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8B278296-E8E6-432D-8B0C-7003664890F4}"/>
              </a:ext>
            </a:extLst>
          </p:cNvPr>
          <p:cNvPicPr>
            <a:picLocks noChangeAspect="1"/>
          </p:cNvPicPr>
          <p:nvPr/>
        </p:nvPicPr>
        <p:blipFill>
          <a:blip r:embed="rId2"/>
          <a:stretch>
            <a:fillRect/>
          </a:stretch>
        </p:blipFill>
        <p:spPr>
          <a:xfrm>
            <a:off x="611560" y="1870355"/>
            <a:ext cx="6192688" cy="4719833"/>
          </a:xfrm>
          <a:prstGeom prst="rect">
            <a:avLst/>
          </a:prstGeom>
        </p:spPr>
      </p:pic>
      <p:sp>
        <p:nvSpPr>
          <p:cNvPr id="3" name="Объект 2">
            <a:extLst>
              <a:ext uri="{FF2B5EF4-FFF2-40B4-BE49-F238E27FC236}">
                <a16:creationId xmlns:a16="http://schemas.microsoft.com/office/drawing/2014/main" id="{98C69342-DA25-27AD-DCCB-D645909DAAA0}"/>
              </a:ext>
            </a:extLst>
          </p:cNvPr>
          <p:cNvSpPr txBox="1">
            <a:spLocks/>
          </p:cNvSpPr>
          <p:nvPr/>
        </p:nvSpPr>
        <p:spPr>
          <a:xfrm>
            <a:off x="71499" y="404664"/>
            <a:ext cx="7272809" cy="1080120"/>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0"/>
              </a:spcBef>
            </a:pPr>
            <a:r>
              <a:rPr lang="ru-RU" sz="2000" i="1" dirty="0"/>
              <a:t>Синельникова Л.Н. </a:t>
            </a:r>
            <a:r>
              <a:rPr lang="ru-RU" sz="1700" b="1" dirty="0">
                <a:solidFill>
                  <a:srgbClr val="62180D"/>
                </a:solidFill>
                <a:latin typeface="+mn-lt"/>
                <a:ea typeface="+mn-ea"/>
                <a:cs typeface="+mn-cs"/>
              </a:rPr>
              <a:t>ИНФОРМАЦИОННАЯ ВОЙНА AD INFINITUM: УКРАИНСКИЙ ВЕКТОР // Политическая лингвистика. 2014.</a:t>
            </a:r>
          </a:p>
          <a:p>
            <a:pPr marL="0" indent="0">
              <a:spcBef>
                <a:spcPts val="0"/>
              </a:spcBef>
              <a:buNone/>
            </a:pPr>
            <a:r>
              <a:rPr lang="ru-RU" sz="1700" b="1" dirty="0">
                <a:solidFill>
                  <a:srgbClr val="62180D"/>
                </a:solidFill>
                <a:latin typeface="+mn-lt"/>
                <a:ea typeface="+mn-ea"/>
                <a:cs typeface="+mn-cs"/>
              </a:rPr>
              <a:t> № 2 (48). С. 95-101.</a:t>
            </a:r>
            <a:endParaRPr lang="en-US" sz="1700" b="1" dirty="0">
              <a:solidFill>
                <a:srgbClr val="62180D"/>
              </a:solidFill>
              <a:latin typeface="+mn-lt"/>
              <a:ea typeface="+mn-ea"/>
              <a:cs typeface="+mn-cs"/>
            </a:endParaRPr>
          </a:p>
          <a:p>
            <a:pPr marL="0" indent="0">
              <a:spcBef>
                <a:spcPts val="0"/>
              </a:spcBef>
              <a:buNone/>
            </a:pPr>
            <a:r>
              <a:rPr lang="en-US" sz="1700" b="1" dirty="0">
                <a:solidFill>
                  <a:srgbClr val="62180D"/>
                </a:solidFill>
              </a:rPr>
              <a:t>44 </a:t>
            </a:r>
            <a:r>
              <a:rPr lang="ru-RU" sz="1700" b="1" dirty="0">
                <a:solidFill>
                  <a:srgbClr val="62180D"/>
                </a:solidFill>
              </a:rPr>
              <a:t>цитирования, 124 просмотра, 102 загрузки</a:t>
            </a:r>
          </a:p>
        </p:txBody>
      </p:sp>
    </p:spTree>
    <p:extLst>
      <p:ext uri="{BB962C8B-B14F-4D97-AF65-F5344CB8AC3E}">
        <p14:creationId xmlns:p14="http://schemas.microsoft.com/office/powerpoint/2010/main" val="631881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F5D0CC-D059-02D2-82B0-F9A3D8653614}"/>
              </a:ext>
            </a:extLst>
          </p:cNvPr>
          <p:cNvSpPr>
            <a:spLocks noGrp="1"/>
          </p:cNvSpPr>
          <p:nvPr>
            <p:ph type="title"/>
          </p:nvPr>
        </p:nvSpPr>
        <p:spPr>
          <a:xfrm>
            <a:off x="611560" y="332656"/>
            <a:ext cx="6552728" cy="1440160"/>
          </a:xfrm>
        </p:spPr>
        <p:txBody>
          <a:bodyPr>
            <a:normAutofit/>
          </a:bodyPr>
          <a:lstStyle/>
          <a:p>
            <a:pPr algn="ctr"/>
            <a:r>
              <a:rPr lang="ru-RU" dirty="0">
                <a:solidFill>
                  <a:srgbClr val="3F7819"/>
                </a:solidFill>
              </a:rPr>
              <a:t>Преподаватель как цифровая личность</a:t>
            </a:r>
          </a:p>
        </p:txBody>
      </p:sp>
      <p:sp>
        <p:nvSpPr>
          <p:cNvPr id="4" name="TextBox 3">
            <a:extLst>
              <a:ext uri="{FF2B5EF4-FFF2-40B4-BE49-F238E27FC236}">
                <a16:creationId xmlns:a16="http://schemas.microsoft.com/office/drawing/2014/main" id="{03E02B19-5F8D-0839-AF42-95C921BFAC7A}"/>
              </a:ext>
            </a:extLst>
          </p:cNvPr>
          <p:cNvSpPr txBox="1"/>
          <p:nvPr/>
        </p:nvSpPr>
        <p:spPr>
          <a:xfrm>
            <a:off x="395536" y="1628800"/>
            <a:ext cx="7200800" cy="5078313"/>
          </a:xfrm>
          <a:prstGeom prst="rect">
            <a:avLst/>
          </a:prstGeom>
          <a:noFill/>
        </p:spPr>
        <p:txBody>
          <a:bodyPr wrap="square">
            <a:spAutoFit/>
          </a:bodyPr>
          <a:lstStyle/>
          <a:p>
            <a:r>
              <a:rPr lang="ru-RU" sz="2400" b="1" dirty="0">
                <a:solidFill>
                  <a:srgbClr val="9A7626"/>
                </a:solidFill>
              </a:rPr>
              <a:t>Все виды взаимодействия с цифровой средой:</a:t>
            </a:r>
          </a:p>
          <a:p>
            <a:endParaRPr lang="ru-RU" sz="1100" b="1" dirty="0">
              <a:solidFill>
                <a:srgbClr val="62180D"/>
              </a:solidFill>
            </a:endParaRPr>
          </a:p>
          <a:p>
            <a:r>
              <a:rPr lang="ru-RU" sz="2300" b="1" i="1" dirty="0">
                <a:solidFill>
                  <a:srgbClr val="62180D"/>
                </a:solidFill>
              </a:rPr>
              <a:t>информация, оставляемая участниками образовательного процесса в Сети; </a:t>
            </a:r>
          </a:p>
          <a:p>
            <a:r>
              <a:rPr lang="ru-RU" sz="2300" b="1" i="1" dirty="0">
                <a:solidFill>
                  <a:srgbClr val="62180D"/>
                </a:solidFill>
              </a:rPr>
              <a:t>цифровая активность; </a:t>
            </a:r>
          </a:p>
          <a:p>
            <a:r>
              <a:rPr lang="ru-RU" sz="2300" b="1" i="1" dirty="0">
                <a:solidFill>
                  <a:srgbClr val="62180D"/>
                </a:solidFill>
              </a:rPr>
              <a:t>цифровой портрет;</a:t>
            </a:r>
          </a:p>
          <a:p>
            <a:r>
              <a:rPr lang="ru-RU" sz="2300" b="1" i="1" dirty="0">
                <a:solidFill>
                  <a:srgbClr val="62180D"/>
                </a:solidFill>
              </a:rPr>
              <a:t>освоение цифровых форматов широкого спектра (сайты, блоги и др.);</a:t>
            </a:r>
          </a:p>
          <a:p>
            <a:r>
              <a:rPr lang="ru-RU" sz="2300" b="1" i="1" dirty="0">
                <a:solidFill>
                  <a:srgbClr val="62180D"/>
                </a:solidFill>
              </a:rPr>
              <a:t>общение в социальных сетях и группах по интересам; </a:t>
            </a:r>
          </a:p>
          <a:p>
            <a:r>
              <a:rPr lang="ru-RU" sz="2300" b="1" i="1" dirty="0">
                <a:solidFill>
                  <a:srgbClr val="62180D"/>
                </a:solidFill>
              </a:rPr>
              <a:t>запись лекций на YouTube-канале; </a:t>
            </a:r>
          </a:p>
          <a:p>
            <a:r>
              <a:rPr lang="ru-RU" sz="2300" b="1" i="1" dirty="0">
                <a:solidFill>
                  <a:srgbClr val="62180D"/>
                </a:solidFill>
              </a:rPr>
              <a:t>проведение вебинаров;</a:t>
            </a:r>
          </a:p>
          <a:p>
            <a:r>
              <a:rPr lang="ru-RU" sz="2300" b="1" i="1" dirty="0">
                <a:solidFill>
                  <a:srgbClr val="62180D"/>
                </a:solidFill>
              </a:rPr>
              <a:t>участие в онлайн-конференциях.</a:t>
            </a:r>
          </a:p>
          <a:p>
            <a:endParaRPr lang="ru-RU" dirty="0"/>
          </a:p>
          <a:p>
            <a:endParaRPr lang="ru-RU" dirty="0"/>
          </a:p>
        </p:txBody>
      </p:sp>
    </p:spTree>
    <p:extLst>
      <p:ext uri="{BB962C8B-B14F-4D97-AF65-F5344CB8AC3E}">
        <p14:creationId xmlns:p14="http://schemas.microsoft.com/office/powerpoint/2010/main" val="29994890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0B4A7A-F82C-4291-A787-4F9AA43BE78B}"/>
              </a:ext>
            </a:extLst>
          </p:cNvPr>
          <p:cNvSpPr>
            <a:spLocks noGrp="1"/>
          </p:cNvSpPr>
          <p:nvPr>
            <p:ph type="title"/>
          </p:nvPr>
        </p:nvSpPr>
        <p:spPr>
          <a:xfrm>
            <a:off x="611560" y="260648"/>
            <a:ext cx="6480720" cy="1368152"/>
          </a:xfrm>
        </p:spPr>
        <p:txBody>
          <a:bodyPr/>
          <a:lstStyle/>
          <a:p>
            <a:pPr algn="ctr"/>
            <a:r>
              <a:rPr lang="ru-RU" dirty="0">
                <a:solidFill>
                  <a:srgbClr val="3F7819"/>
                </a:solidFill>
                <a:cs typeface="Times New Roman" panose="02020603050405020304" pitchFamily="18" charset="0"/>
              </a:rPr>
              <a:t>Социальные сети как среда формирования имиджа</a:t>
            </a:r>
          </a:p>
        </p:txBody>
      </p:sp>
      <p:sp>
        <p:nvSpPr>
          <p:cNvPr id="3" name="Объект 2">
            <a:extLst>
              <a:ext uri="{FF2B5EF4-FFF2-40B4-BE49-F238E27FC236}">
                <a16:creationId xmlns:a16="http://schemas.microsoft.com/office/drawing/2014/main" id="{94B10808-2D24-434B-A592-73E885CB8303}"/>
              </a:ext>
            </a:extLst>
          </p:cNvPr>
          <p:cNvSpPr>
            <a:spLocks noGrp="1"/>
          </p:cNvSpPr>
          <p:nvPr>
            <p:ph idx="1"/>
          </p:nvPr>
        </p:nvSpPr>
        <p:spPr>
          <a:xfrm>
            <a:off x="395536" y="1727276"/>
            <a:ext cx="7056784" cy="3960440"/>
          </a:xfrm>
        </p:spPr>
        <p:txBody>
          <a:bodyPr>
            <a:normAutofit/>
          </a:bodyPr>
          <a:lstStyle/>
          <a:p>
            <a:r>
              <a:rPr lang="ru-RU" sz="2000" b="1" dirty="0">
                <a:solidFill>
                  <a:srgbClr val="62180D"/>
                </a:solidFill>
              </a:rPr>
              <a:t>Социальные сети являются отличным ресурсом управления имиджем, в том числе вуза. Мультимедийные платформы последнего десятилетия предопределяют иное бытие имиджа, где важную роль играет интерактивность</a:t>
            </a:r>
            <a:r>
              <a:rPr lang="ru-RU" sz="2000" b="1" dirty="0">
                <a:solidFill>
                  <a:srgbClr val="62180D"/>
                </a:solidFill>
                <a:effectLst/>
                <a:latin typeface="Times New Roman" panose="02020603050405020304" pitchFamily="18" charset="0"/>
                <a:ea typeface="Calibri" panose="020F0502020204030204" pitchFamily="34" charset="0"/>
              </a:rPr>
              <a:t>.</a:t>
            </a:r>
          </a:p>
          <a:p>
            <a:r>
              <a:rPr lang="ru-RU" sz="2000" b="1" dirty="0">
                <a:solidFill>
                  <a:srgbClr val="62180D"/>
                </a:solidFill>
              </a:rPr>
              <a:t>Охват целевой аудитории, интенсивность обсуждения, уровень одобрения (лайки), уровень распространения (репосты).</a:t>
            </a:r>
          </a:p>
          <a:p>
            <a:pPr>
              <a:lnSpc>
                <a:spcPct val="115000"/>
              </a:lnSpc>
            </a:pPr>
            <a:r>
              <a:rPr lang="ru-RU" sz="2000" b="1" dirty="0">
                <a:solidFill>
                  <a:srgbClr val="62180D"/>
                </a:solidFill>
              </a:rPr>
              <a:t>Групповое взаимодействие, в котором все участники формируют имиджевый дискурс</a:t>
            </a:r>
            <a:r>
              <a:rPr lang="en-US" sz="2000" b="1" dirty="0">
                <a:solidFill>
                  <a:srgbClr val="62180D"/>
                </a:solidFill>
              </a:rPr>
              <a:t>.</a:t>
            </a:r>
            <a:endParaRPr lang="ru-RU" sz="2000" b="1" dirty="0">
              <a:solidFill>
                <a:srgbClr val="62180D"/>
              </a:solidFill>
            </a:endParaRPr>
          </a:p>
          <a:p>
            <a:pPr marL="0" indent="0">
              <a:lnSpc>
                <a:spcPct val="115000"/>
              </a:lnSpc>
              <a:buNone/>
            </a:pPr>
            <a:r>
              <a:rPr lang="ru-RU" dirty="0"/>
              <a:t> </a:t>
            </a:r>
          </a:p>
          <a:p>
            <a:endParaRPr lang="ru-RU" sz="1800" dirty="0"/>
          </a:p>
          <a:p>
            <a:endParaRPr lang="ru-RU" sz="1800" dirty="0"/>
          </a:p>
          <a:p>
            <a:endParaRPr lang="ru-RU" dirty="0"/>
          </a:p>
        </p:txBody>
      </p:sp>
    </p:spTree>
    <p:extLst>
      <p:ext uri="{BB962C8B-B14F-4D97-AF65-F5344CB8AC3E}">
        <p14:creationId xmlns:p14="http://schemas.microsoft.com/office/powerpoint/2010/main" val="1448316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C4D2DF-6894-900B-FE52-F7C92CA01F9E}"/>
              </a:ext>
            </a:extLst>
          </p:cNvPr>
          <p:cNvSpPr>
            <a:spLocks noGrp="1"/>
          </p:cNvSpPr>
          <p:nvPr>
            <p:ph type="title"/>
          </p:nvPr>
        </p:nvSpPr>
        <p:spPr>
          <a:xfrm>
            <a:off x="622506" y="260648"/>
            <a:ext cx="6336704" cy="1234553"/>
          </a:xfrm>
        </p:spPr>
        <p:txBody>
          <a:bodyPr>
            <a:normAutofit/>
          </a:bodyPr>
          <a:lstStyle/>
          <a:p>
            <a:pPr algn="ctr"/>
            <a:r>
              <a:rPr lang="ru-RU" sz="3600" dirty="0">
                <a:solidFill>
                  <a:srgbClr val="3F7819"/>
                </a:solidFill>
              </a:rPr>
              <a:t>Облако слов моего выступления </a:t>
            </a:r>
          </a:p>
        </p:txBody>
      </p:sp>
      <p:pic>
        <p:nvPicPr>
          <p:cNvPr id="5" name="Рисунок 4">
            <a:extLst>
              <a:ext uri="{FF2B5EF4-FFF2-40B4-BE49-F238E27FC236}">
                <a16:creationId xmlns:a16="http://schemas.microsoft.com/office/drawing/2014/main" id="{C71D6157-D5FE-89AA-042B-15DFC2727B38}"/>
              </a:ext>
            </a:extLst>
          </p:cNvPr>
          <p:cNvPicPr>
            <a:picLocks noChangeAspect="1"/>
          </p:cNvPicPr>
          <p:nvPr/>
        </p:nvPicPr>
        <p:blipFill>
          <a:blip r:embed="rId2"/>
          <a:stretch>
            <a:fillRect/>
          </a:stretch>
        </p:blipFill>
        <p:spPr>
          <a:xfrm>
            <a:off x="1043608" y="1916832"/>
            <a:ext cx="5797370" cy="4350181"/>
          </a:xfrm>
          <a:prstGeom prst="rect">
            <a:avLst/>
          </a:prstGeom>
        </p:spPr>
      </p:pic>
    </p:spTree>
    <p:extLst>
      <p:ext uri="{BB962C8B-B14F-4D97-AF65-F5344CB8AC3E}">
        <p14:creationId xmlns:p14="http://schemas.microsoft.com/office/powerpoint/2010/main" val="1207330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20C2BB-F8F3-241F-0353-34E6A24F92BD}"/>
              </a:ext>
            </a:extLst>
          </p:cNvPr>
          <p:cNvSpPr txBox="1"/>
          <p:nvPr/>
        </p:nvSpPr>
        <p:spPr>
          <a:xfrm>
            <a:off x="395536" y="1916832"/>
            <a:ext cx="7632848" cy="1815882"/>
          </a:xfrm>
          <a:prstGeom prst="rect">
            <a:avLst/>
          </a:prstGeom>
          <a:noFill/>
        </p:spPr>
        <p:txBody>
          <a:bodyPr wrap="square">
            <a:spAutoFit/>
          </a:bodyPr>
          <a:lstStyle/>
          <a:p>
            <a:r>
              <a:rPr lang="ru-RU" sz="4000" dirty="0">
                <a:solidFill>
                  <a:srgbClr val="3F7819"/>
                </a:solidFill>
                <a:latin typeface="+mj-lt"/>
                <a:ea typeface="+mj-ea"/>
                <a:cs typeface="+mj-cs"/>
              </a:rPr>
              <a:t>Спасибо за внимание!</a:t>
            </a:r>
            <a:endParaRPr lang="en-US" sz="4000" dirty="0">
              <a:solidFill>
                <a:srgbClr val="3F7819"/>
              </a:solidFill>
              <a:latin typeface="+mj-lt"/>
              <a:ea typeface="+mj-ea"/>
              <a:cs typeface="+mj-cs"/>
            </a:endParaRPr>
          </a:p>
          <a:p>
            <a:endParaRPr lang="ru-RU" sz="3600" dirty="0">
              <a:solidFill>
                <a:srgbClr val="3F7819"/>
              </a:solidFill>
              <a:latin typeface="+mj-lt"/>
              <a:ea typeface="+mj-ea"/>
              <a:cs typeface="+mj-cs"/>
            </a:endParaRPr>
          </a:p>
          <a:p>
            <a:r>
              <a:rPr lang="ru-RU" sz="3600" dirty="0">
                <a:solidFill>
                  <a:srgbClr val="3F7819"/>
                </a:solidFill>
                <a:latin typeface="+mj-lt"/>
                <a:ea typeface="+mj-ea"/>
                <a:cs typeface="+mj-cs"/>
              </a:rPr>
              <a:t>Успешного цифрового маршрута! </a:t>
            </a:r>
          </a:p>
        </p:txBody>
      </p:sp>
    </p:spTree>
    <p:extLst>
      <p:ext uri="{BB962C8B-B14F-4D97-AF65-F5344CB8AC3E}">
        <p14:creationId xmlns:p14="http://schemas.microsoft.com/office/powerpoint/2010/main" val="2359340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AFAA1A-FAAE-05E9-84E1-DEA59BBB72A8}"/>
              </a:ext>
            </a:extLst>
          </p:cNvPr>
          <p:cNvSpPr>
            <a:spLocks noGrp="1"/>
          </p:cNvSpPr>
          <p:nvPr>
            <p:ph type="title"/>
          </p:nvPr>
        </p:nvSpPr>
        <p:spPr>
          <a:xfrm>
            <a:off x="395536" y="332656"/>
            <a:ext cx="6642892" cy="1470913"/>
          </a:xfrm>
        </p:spPr>
        <p:txBody>
          <a:bodyPr>
            <a:normAutofit fontScale="90000"/>
          </a:bodyPr>
          <a:lstStyle/>
          <a:p>
            <a:pPr algn="ctr"/>
            <a:r>
              <a:rPr lang="ru-RU" dirty="0">
                <a:solidFill>
                  <a:srgbClr val="3F7819"/>
                </a:solidFill>
              </a:rPr>
              <a:t>Сайт как актуальная имиджевая  форма </a:t>
            </a:r>
            <a:r>
              <a:rPr lang="en-US" dirty="0">
                <a:solidFill>
                  <a:srgbClr val="3F7819"/>
                </a:solidFill>
              </a:rPr>
              <a:t>web-</a:t>
            </a:r>
            <a:r>
              <a:rPr lang="ru-RU" dirty="0">
                <a:solidFill>
                  <a:srgbClr val="3F7819"/>
                </a:solidFill>
              </a:rPr>
              <a:t>коммуникации</a:t>
            </a:r>
          </a:p>
        </p:txBody>
      </p:sp>
      <p:sp>
        <p:nvSpPr>
          <p:cNvPr id="4" name="Объект 3">
            <a:extLst>
              <a:ext uri="{FF2B5EF4-FFF2-40B4-BE49-F238E27FC236}">
                <a16:creationId xmlns:a16="http://schemas.microsoft.com/office/drawing/2014/main" id="{A5FF946B-C9A4-E786-B430-967B3C5E64C5}"/>
              </a:ext>
            </a:extLst>
          </p:cNvPr>
          <p:cNvSpPr>
            <a:spLocks noGrp="1"/>
          </p:cNvSpPr>
          <p:nvPr>
            <p:ph sz="half" idx="2"/>
          </p:nvPr>
        </p:nvSpPr>
        <p:spPr>
          <a:xfrm>
            <a:off x="395536" y="1822932"/>
            <a:ext cx="7056784" cy="3694300"/>
          </a:xfrm>
        </p:spPr>
        <p:txBody>
          <a:bodyPr>
            <a:normAutofit/>
          </a:bodyPr>
          <a:lstStyle/>
          <a:p>
            <a:r>
              <a:rPr lang="ru-RU" sz="2400" b="1" i="0" dirty="0">
                <a:solidFill>
                  <a:srgbClr val="62180D"/>
                </a:solidFill>
                <a:effectLst/>
              </a:rPr>
              <a:t>Сайт</a:t>
            </a:r>
            <a:r>
              <a:rPr lang="ru-RU" sz="2400" b="1" i="0" dirty="0">
                <a:solidFill>
                  <a:srgbClr val="62180D"/>
                </a:solidFill>
                <a:effectLst/>
                <a:cs typeface="Times New Roman" panose="02020603050405020304" pitchFamily="18" charset="0"/>
              </a:rPr>
              <a:t>‒</a:t>
            </a:r>
            <a:r>
              <a:rPr lang="ru-RU" sz="2400" b="1" i="0" dirty="0">
                <a:solidFill>
                  <a:srgbClr val="62180D"/>
                </a:solidFill>
                <a:effectLst/>
              </a:rPr>
              <a:t> это набор информационных блоков и инструментов для взаимодействия с целевой аудиторией</a:t>
            </a:r>
            <a:r>
              <a:rPr lang="ru-RU" sz="2400" b="1" dirty="0">
                <a:solidFill>
                  <a:srgbClr val="62180D"/>
                </a:solidFill>
              </a:rPr>
              <a:t>.</a:t>
            </a:r>
            <a:endParaRPr lang="en-US" sz="2400" b="1" i="0" dirty="0">
              <a:solidFill>
                <a:srgbClr val="62180D"/>
              </a:solidFill>
              <a:effectLst/>
            </a:endParaRPr>
          </a:p>
          <a:p>
            <a:r>
              <a:rPr lang="ru-RU" sz="2400" b="1" dirty="0">
                <a:solidFill>
                  <a:srgbClr val="62180D"/>
                </a:solidFill>
              </a:rPr>
              <a:t>Виртуальный канал продвижения научно-образовательной информации, площадка для  формирования положительного имиджа.</a:t>
            </a:r>
          </a:p>
          <a:p>
            <a:r>
              <a:rPr lang="ru-RU" sz="2400" b="1">
                <a:solidFill>
                  <a:srgbClr val="62180D"/>
                </a:solidFill>
              </a:rPr>
              <a:t>Контент </a:t>
            </a:r>
            <a:r>
              <a:rPr lang="ru-RU" sz="2400" b="1" dirty="0">
                <a:solidFill>
                  <a:srgbClr val="62180D"/>
                </a:solidFill>
              </a:rPr>
              <a:t>сайта (имиджевый, образовательный, просветительский).</a:t>
            </a:r>
          </a:p>
          <a:p>
            <a:endParaRPr lang="ru-RU" dirty="0"/>
          </a:p>
        </p:txBody>
      </p:sp>
    </p:spTree>
    <p:extLst>
      <p:ext uri="{BB962C8B-B14F-4D97-AF65-F5344CB8AC3E}">
        <p14:creationId xmlns:p14="http://schemas.microsoft.com/office/powerpoint/2010/main" val="1967176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F933D5-B35F-4476-A673-1D59ED414B54}"/>
              </a:ext>
            </a:extLst>
          </p:cNvPr>
          <p:cNvSpPr txBox="1"/>
          <p:nvPr/>
        </p:nvSpPr>
        <p:spPr>
          <a:xfrm>
            <a:off x="323528" y="332656"/>
            <a:ext cx="7272808" cy="1754326"/>
          </a:xfrm>
          <a:prstGeom prst="rect">
            <a:avLst/>
          </a:prstGeom>
          <a:noFill/>
        </p:spPr>
        <p:txBody>
          <a:bodyPr wrap="square">
            <a:spAutoFit/>
          </a:bodyPr>
          <a:lstStyle/>
          <a:p>
            <a:r>
              <a:rPr lang="ru-RU" sz="3600" dirty="0">
                <a:solidFill>
                  <a:srgbClr val="9A7626"/>
                </a:solidFill>
              </a:rPr>
              <a:t>Персональный сайт профессора Л.Н. Синельниковой</a:t>
            </a:r>
          </a:p>
          <a:p>
            <a:r>
              <a:rPr lang="ru-RU" sz="3600" dirty="0">
                <a:solidFill>
                  <a:srgbClr val="9A7626"/>
                </a:solidFill>
              </a:rPr>
              <a:t>WEB-адрес: </a:t>
            </a:r>
            <a:r>
              <a:rPr lang="ru-RU" sz="3600" dirty="0">
                <a:solidFill>
                  <a:srgbClr val="00B0F0"/>
                </a:solidFill>
              </a:rPr>
              <a:t>Sin.lgpu.org</a:t>
            </a:r>
          </a:p>
        </p:txBody>
      </p:sp>
      <p:sp>
        <p:nvSpPr>
          <p:cNvPr id="5" name="TextBox 4">
            <a:extLst>
              <a:ext uri="{FF2B5EF4-FFF2-40B4-BE49-F238E27FC236}">
                <a16:creationId xmlns:a16="http://schemas.microsoft.com/office/drawing/2014/main" id="{1F160C7D-E7E0-49E1-84C0-1951EC440AD6}"/>
              </a:ext>
            </a:extLst>
          </p:cNvPr>
          <p:cNvSpPr txBox="1"/>
          <p:nvPr/>
        </p:nvSpPr>
        <p:spPr>
          <a:xfrm>
            <a:off x="539552" y="2636912"/>
            <a:ext cx="6332054" cy="461665"/>
          </a:xfrm>
          <a:prstGeom prst="rect">
            <a:avLst/>
          </a:prstGeom>
          <a:noFill/>
        </p:spPr>
        <p:txBody>
          <a:bodyPr wrap="square">
            <a:spAutoFit/>
          </a:bodyPr>
          <a:lstStyle/>
          <a:p>
            <a:r>
              <a:rPr lang="en-US" sz="2400" dirty="0">
                <a:solidFill>
                  <a:srgbClr val="00B0F0"/>
                </a:solidFill>
              </a:rPr>
              <a:t>prof.sinelnikova@gmail.com</a:t>
            </a:r>
            <a:endParaRPr lang="ru-RU" sz="2400" dirty="0">
              <a:solidFill>
                <a:srgbClr val="00B0F0"/>
              </a:solidFill>
            </a:endParaRPr>
          </a:p>
        </p:txBody>
      </p:sp>
      <p:sp>
        <p:nvSpPr>
          <p:cNvPr id="9" name="TextBox 8">
            <a:extLst>
              <a:ext uri="{FF2B5EF4-FFF2-40B4-BE49-F238E27FC236}">
                <a16:creationId xmlns:a16="http://schemas.microsoft.com/office/drawing/2014/main" id="{6EE6B98A-87EB-49FE-85FD-D75769977259}"/>
              </a:ext>
            </a:extLst>
          </p:cNvPr>
          <p:cNvSpPr txBox="1"/>
          <p:nvPr/>
        </p:nvSpPr>
        <p:spPr>
          <a:xfrm>
            <a:off x="275251" y="3573016"/>
            <a:ext cx="6476070" cy="1200329"/>
          </a:xfrm>
          <a:prstGeom prst="rect">
            <a:avLst/>
          </a:prstGeom>
          <a:noFill/>
        </p:spPr>
        <p:txBody>
          <a:bodyPr wrap="square">
            <a:spAutoFit/>
          </a:bodyPr>
          <a:lstStyle/>
          <a:p>
            <a:r>
              <a:rPr lang="ru-RU" sz="2400" dirty="0">
                <a:solidFill>
                  <a:srgbClr val="9A7626"/>
                </a:solidFill>
              </a:rPr>
              <a:t>Профиль в </a:t>
            </a:r>
            <a:r>
              <a:rPr lang="ru-RU" sz="2400" dirty="0" err="1">
                <a:solidFill>
                  <a:srgbClr val="9A7626"/>
                </a:solidFill>
              </a:rPr>
              <a:t>Science</a:t>
            </a:r>
            <a:r>
              <a:rPr lang="ru-RU" sz="2400" dirty="0">
                <a:solidFill>
                  <a:srgbClr val="9A7626"/>
                </a:solidFill>
              </a:rPr>
              <a:t> </a:t>
            </a:r>
            <a:r>
              <a:rPr lang="ru-RU" sz="2400" dirty="0" err="1">
                <a:solidFill>
                  <a:srgbClr val="9A7626"/>
                </a:solidFill>
              </a:rPr>
              <a:t>Index</a:t>
            </a:r>
            <a:r>
              <a:rPr lang="ru-RU" sz="2400" dirty="0">
                <a:solidFill>
                  <a:srgbClr val="9A7626"/>
                </a:solidFill>
              </a:rPr>
              <a:t>: </a:t>
            </a:r>
            <a:r>
              <a:rPr lang="ru-RU" sz="2400" dirty="0">
                <a:solidFill>
                  <a:srgbClr val="00B0F0"/>
                </a:solidFill>
              </a:rPr>
              <a:t>http://elibrary.ru/author_profile.asp?authorid=554313</a:t>
            </a:r>
          </a:p>
        </p:txBody>
      </p:sp>
    </p:spTree>
    <p:extLst>
      <p:ext uri="{BB962C8B-B14F-4D97-AF65-F5344CB8AC3E}">
        <p14:creationId xmlns:p14="http://schemas.microsoft.com/office/powerpoint/2010/main" val="2452176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03A3381-5DFD-4FE4-9129-003F6C34A270}"/>
              </a:ext>
            </a:extLst>
          </p:cNvPr>
          <p:cNvPicPr>
            <a:picLocks noChangeAspect="1"/>
          </p:cNvPicPr>
          <p:nvPr/>
        </p:nvPicPr>
        <p:blipFill>
          <a:blip r:embed="rId2"/>
          <a:stretch>
            <a:fillRect/>
          </a:stretch>
        </p:blipFill>
        <p:spPr>
          <a:xfrm>
            <a:off x="827584" y="-387424"/>
            <a:ext cx="6858000" cy="6453336"/>
          </a:xfrm>
          <a:prstGeom prst="rect">
            <a:avLst/>
          </a:prstGeom>
        </p:spPr>
      </p:pic>
    </p:spTree>
    <p:extLst>
      <p:ext uri="{BB962C8B-B14F-4D97-AF65-F5344CB8AC3E}">
        <p14:creationId xmlns:p14="http://schemas.microsoft.com/office/powerpoint/2010/main" val="2499995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F88E9E-9700-B620-20AE-B3A5E4DA7813}"/>
              </a:ext>
            </a:extLst>
          </p:cNvPr>
          <p:cNvSpPr>
            <a:spLocks noGrp="1"/>
          </p:cNvSpPr>
          <p:nvPr>
            <p:ph type="title"/>
          </p:nvPr>
        </p:nvSpPr>
        <p:spPr>
          <a:xfrm>
            <a:off x="1115616" y="620688"/>
            <a:ext cx="6347713" cy="1320800"/>
          </a:xfrm>
        </p:spPr>
        <p:txBody>
          <a:bodyPr/>
          <a:lstStyle/>
          <a:p>
            <a:pPr algn="ctr"/>
            <a:r>
              <a:rPr lang="ru-RU" b="1" i="1" dirty="0">
                <a:solidFill>
                  <a:schemeClr val="accent5">
                    <a:lumMod val="75000"/>
                  </a:schemeClr>
                </a:solidFill>
              </a:rPr>
              <a:t>Актуальная литература</a:t>
            </a:r>
          </a:p>
        </p:txBody>
      </p:sp>
      <p:sp>
        <p:nvSpPr>
          <p:cNvPr id="6" name="Объект 5">
            <a:extLst>
              <a:ext uri="{FF2B5EF4-FFF2-40B4-BE49-F238E27FC236}">
                <a16:creationId xmlns:a16="http://schemas.microsoft.com/office/drawing/2014/main" id="{113BDCD7-0808-477E-AA93-8323174666FC}"/>
              </a:ext>
            </a:extLst>
          </p:cNvPr>
          <p:cNvSpPr>
            <a:spLocks noGrp="1"/>
          </p:cNvSpPr>
          <p:nvPr>
            <p:ph idx="1"/>
          </p:nvPr>
        </p:nvSpPr>
        <p:spPr>
          <a:xfrm>
            <a:off x="1015224" y="1268760"/>
            <a:ext cx="6869144" cy="5328592"/>
          </a:xfrm>
        </p:spPr>
        <p:txBody>
          <a:bodyPr>
            <a:normAutofit fontScale="70000" lnSpcReduction="20000"/>
          </a:bodyPr>
          <a:lstStyle/>
          <a:p>
            <a:pPr marL="457200">
              <a:lnSpc>
                <a:spcPct val="115000"/>
              </a:lnSpc>
              <a:spcAft>
                <a:spcPts val="0"/>
              </a:spcAft>
            </a:pPr>
            <a:endParaRPr lang="ru-RU" sz="2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15000"/>
              </a:lnSpc>
              <a:spcAft>
                <a:spcPts val="0"/>
              </a:spcAft>
            </a:pPr>
            <a:r>
              <a:rPr lang="ru-RU" sz="2600" dirty="0">
                <a:solidFill>
                  <a:schemeClr val="accent2">
                    <a:lumMod val="50000"/>
                  </a:schemeClr>
                </a:solidFill>
                <a:effectLst/>
                <a:latin typeface="Arial Black" panose="020B0A04020102020204" pitchFamily="34" charset="0"/>
                <a:ea typeface="Calibri" panose="020F0502020204030204" pitchFamily="34" charset="0"/>
                <a:cs typeface="Times New Roman" panose="02020603050405020304" pitchFamily="18" charset="0"/>
              </a:rPr>
              <a:t>Тульчинский Г.Л. Цифровизация: Возможности и социально-гуманитарные издержки // Ведомости прикладной этики. 2021. Вып. 57. С. 34–47.</a:t>
            </a:r>
          </a:p>
          <a:p>
            <a:pPr marL="457200">
              <a:lnSpc>
                <a:spcPct val="115000"/>
              </a:lnSpc>
              <a:spcAft>
                <a:spcPts val="0"/>
              </a:spcAft>
            </a:pPr>
            <a:r>
              <a:rPr lang="ru-RU" sz="2600" dirty="0" err="1">
                <a:solidFill>
                  <a:schemeClr val="accent2">
                    <a:lumMod val="50000"/>
                  </a:schemeClr>
                </a:solidFill>
                <a:effectLst/>
                <a:latin typeface="Arial Black" panose="020B0A04020102020204" pitchFamily="34" charset="0"/>
                <a:ea typeface="Calibri" panose="020F0502020204030204" pitchFamily="34" charset="0"/>
                <a:cs typeface="Times New Roman" panose="02020603050405020304" pitchFamily="18" charset="0"/>
              </a:rPr>
              <a:t>Двинина</a:t>
            </a:r>
            <a:r>
              <a:rPr lang="ru-RU" sz="2600" dirty="0">
                <a:solidFill>
                  <a:schemeClr val="accent2">
                    <a:lumMod val="50000"/>
                  </a:schemeClr>
                </a:solidFill>
                <a:effectLst/>
                <a:latin typeface="Arial Black" panose="020B0A04020102020204" pitchFamily="34" charset="0"/>
                <a:ea typeface="Calibri" panose="020F0502020204030204" pitchFamily="34" charset="0"/>
                <a:cs typeface="Times New Roman" panose="02020603050405020304" pitchFamily="18" charset="0"/>
              </a:rPr>
              <a:t> С.Ю. Цифровой имидж вуза в социальных сетях // Знак: проблемное поле медиаобразования. 2021. № 3 (41). </a:t>
            </a:r>
            <a:r>
              <a:rPr lang="en-US" sz="2600" dirty="0">
                <a:solidFill>
                  <a:schemeClr val="accent2">
                    <a:lumMod val="50000"/>
                  </a:schemeClr>
                </a:solidFill>
                <a:effectLst/>
                <a:latin typeface="Arial Black" panose="020B0A04020102020204" pitchFamily="34" charset="0"/>
                <a:ea typeface="Calibri" panose="020F0502020204030204" pitchFamily="34" charset="0"/>
                <a:cs typeface="Times New Roman" panose="02020603050405020304" pitchFamily="18" charset="0"/>
              </a:rPr>
              <a:t>C</a:t>
            </a:r>
            <a:r>
              <a:rPr lang="ru-RU" sz="2600" dirty="0">
                <a:solidFill>
                  <a:schemeClr val="accent2">
                    <a:lumMod val="50000"/>
                  </a:schemeClr>
                </a:solidFill>
                <a:effectLst/>
                <a:latin typeface="Arial Black" panose="020B0A04020102020204" pitchFamily="34" charset="0"/>
                <a:ea typeface="Calibri" panose="020F0502020204030204" pitchFamily="34" charset="0"/>
                <a:cs typeface="Times New Roman" panose="02020603050405020304" pitchFamily="18" charset="0"/>
              </a:rPr>
              <a:t>. 7–12.</a:t>
            </a:r>
          </a:p>
          <a:p>
            <a:pPr marL="457200">
              <a:lnSpc>
                <a:spcPct val="115000"/>
              </a:lnSpc>
              <a:spcAft>
                <a:spcPts val="0"/>
              </a:spcAft>
            </a:pPr>
            <a:r>
              <a:rPr lang="ru-RU" sz="2600" dirty="0">
                <a:solidFill>
                  <a:schemeClr val="accent2">
                    <a:lumMod val="50000"/>
                  </a:schemeClr>
                </a:solidFill>
                <a:effectLst/>
                <a:latin typeface="Arial Black" panose="020B0A04020102020204" pitchFamily="34" charset="0"/>
                <a:ea typeface="Calibri" panose="020F0502020204030204" pitchFamily="34" charset="0"/>
                <a:cs typeface="Times New Roman" panose="02020603050405020304" pitchFamily="18" charset="0"/>
              </a:rPr>
              <a:t>Попова А. В. Цифровая педагогика: к вопросу об изменении роли </a:t>
            </a:r>
            <a:r>
              <a:rPr lang="ru-RU" sz="2600" dirty="0" err="1">
                <a:solidFill>
                  <a:schemeClr val="accent2">
                    <a:lumMod val="50000"/>
                  </a:schemeClr>
                </a:solidFill>
                <a:effectLst/>
                <a:latin typeface="Arial Black" panose="020B0A04020102020204" pitchFamily="34" charset="0"/>
                <a:ea typeface="Calibri" panose="020F0502020204030204" pitchFamily="34" charset="0"/>
                <a:cs typeface="Times New Roman" panose="02020603050405020304" pitchFamily="18" charset="0"/>
              </a:rPr>
              <a:t>акторов</a:t>
            </a:r>
            <a:r>
              <a:rPr lang="ru-RU" sz="2600" dirty="0">
                <a:solidFill>
                  <a:schemeClr val="accent2">
                    <a:lumMod val="50000"/>
                  </a:schemeClr>
                </a:solidFill>
                <a:effectLst/>
                <a:latin typeface="Arial Black" panose="020B0A04020102020204" pitchFamily="34" charset="0"/>
                <a:ea typeface="Calibri" panose="020F0502020204030204" pitchFamily="34" charset="0"/>
                <a:cs typeface="Times New Roman" panose="02020603050405020304" pitchFamily="18" charset="0"/>
              </a:rPr>
              <a:t> педагогического процесса // Интернет-журнал «Проблемы современного образования». 2021. № 3. </a:t>
            </a:r>
          </a:p>
          <a:p>
            <a:pPr marL="457200">
              <a:lnSpc>
                <a:spcPct val="115000"/>
              </a:lnSpc>
              <a:spcAft>
                <a:spcPts val="0"/>
              </a:spcAft>
            </a:pPr>
            <a:r>
              <a:rPr lang="ru-RU" sz="2600" dirty="0">
                <a:solidFill>
                  <a:schemeClr val="accent2">
                    <a:lumMod val="50000"/>
                  </a:schemeClr>
                </a:solidFill>
                <a:effectLst/>
                <a:latin typeface="Arial Black" panose="020B0A04020102020204" pitchFamily="34" charset="0"/>
                <a:ea typeface="Times New Roman" panose="02020603050405020304" pitchFamily="18" charset="0"/>
                <a:cs typeface="Times New Roman" panose="02020603050405020304" pitchFamily="18" charset="0"/>
              </a:rPr>
              <a:t>Тимохина Г.С., Попова О.И., </a:t>
            </a:r>
            <a:r>
              <a:rPr lang="ru-RU" sz="2600" dirty="0" err="1">
                <a:solidFill>
                  <a:schemeClr val="accent2">
                    <a:lumMod val="50000"/>
                  </a:schemeClr>
                </a:solidFill>
                <a:effectLst/>
                <a:latin typeface="Arial Black" panose="020B0A04020102020204" pitchFamily="34" charset="0"/>
                <a:ea typeface="Times New Roman" panose="02020603050405020304" pitchFamily="18" charset="0"/>
                <a:cs typeface="Times New Roman" panose="02020603050405020304" pitchFamily="18" charset="0"/>
              </a:rPr>
              <a:t>Изакова</a:t>
            </a:r>
            <a:r>
              <a:rPr lang="ru-RU" sz="2600" dirty="0">
                <a:solidFill>
                  <a:schemeClr val="accent2">
                    <a:lumMod val="50000"/>
                  </a:schemeClr>
                </a:solidFill>
                <a:effectLst/>
                <a:latin typeface="Arial Black" panose="020B0A04020102020204" pitchFamily="34" charset="0"/>
                <a:ea typeface="Times New Roman" panose="02020603050405020304" pitchFamily="18" charset="0"/>
                <a:cs typeface="Times New Roman" panose="02020603050405020304" pitchFamily="18" charset="0"/>
              </a:rPr>
              <a:t> Н.Б. Моделирование цифрового имиджа преподавателя вуза // Интеграция образования. 2022. Т. 26. № 4. С. 613–636.</a:t>
            </a:r>
            <a:endParaRPr lang="ru-RU" sz="2600" dirty="0">
              <a:solidFill>
                <a:schemeClr val="accent2">
                  <a:lumMod val="50000"/>
                </a:schemeClr>
              </a:solidFill>
              <a:effectLst/>
              <a:latin typeface="Arial Black" panose="020B0A04020102020204" pitchFamily="34" charset="0"/>
              <a:ea typeface="Calibri" panose="020F0502020204030204" pitchFamily="34" charset="0"/>
              <a:cs typeface="Times New Roman" panose="02020603050405020304" pitchFamily="18" charset="0"/>
            </a:endParaRPr>
          </a:p>
          <a:p>
            <a:pPr marL="114300" indent="0">
              <a:lnSpc>
                <a:spcPct val="115000"/>
              </a:lnSpc>
              <a:spcAft>
                <a:spcPts val="1000"/>
              </a:spcAft>
              <a:buNone/>
            </a:pPr>
            <a:r>
              <a:rPr lang="ru-RU" sz="2600" b="1" dirty="0">
                <a:solidFill>
                  <a:schemeClr val="accent2">
                    <a:lumMod val="50000"/>
                  </a:schemeClr>
                </a:solidFill>
                <a:effectLst/>
                <a:latin typeface="Arial Black" panose="020B0A04020102020204" pitchFamily="34" charset="0"/>
                <a:ea typeface="Calibri" panose="020F0502020204030204" pitchFamily="34" charset="0"/>
                <a:cs typeface="Times New Roman" panose="02020603050405020304" pitchFamily="18" charset="0"/>
              </a:rPr>
              <a:t> </a:t>
            </a:r>
            <a:endParaRPr lang="ru-RU" dirty="0">
              <a:solidFill>
                <a:schemeClr val="accent2">
                  <a:lumMod val="50000"/>
                </a:schemeClr>
              </a:solidFill>
              <a:latin typeface="Arial Black" panose="020B0A04020102020204" pitchFamily="34" charset="0"/>
            </a:endParaRPr>
          </a:p>
        </p:txBody>
      </p:sp>
    </p:spTree>
    <p:extLst>
      <p:ext uri="{BB962C8B-B14F-4D97-AF65-F5344CB8AC3E}">
        <p14:creationId xmlns:p14="http://schemas.microsoft.com/office/powerpoint/2010/main" val="427660315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035179-24E5-760A-8A32-6E27EFCB9E8A}"/>
              </a:ext>
            </a:extLst>
          </p:cNvPr>
          <p:cNvSpPr>
            <a:spLocks noGrp="1"/>
          </p:cNvSpPr>
          <p:nvPr>
            <p:ph type="title"/>
          </p:nvPr>
        </p:nvSpPr>
        <p:spPr>
          <a:xfrm>
            <a:off x="755576" y="404664"/>
            <a:ext cx="6347714" cy="1307232"/>
          </a:xfrm>
        </p:spPr>
        <p:txBody>
          <a:bodyPr>
            <a:normAutofit/>
          </a:bodyPr>
          <a:lstStyle/>
          <a:p>
            <a:pPr algn="ctr"/>
            <a:r>
              <a:rPr lang="ru-RU" sz="2400" b="1" dirty="0">
                <a:solidFill>
                  <a:schemeClr val="accent2">
                    <a:lumMod val="75000"/>
                  </a:schemeClr>
                </a:solidFill>
              </a:rPr>
              <a:t>Личная включённость в проблему цифрового имиджа.</a:t>
            </a:r>
            <a:br>
              <a:rPr lang="ru-RU" sz="2400" b="1" dirty="0">
                <a:solidFill>
                  <a:schemeClr val="accent2">
                    <a:lumMod val="75000"/>
                  </a:schemeClr>
                </a:solidFill>
              </a:rPr>
            </a:br>
            <a:r>
              <a:rPr lang="ru-RU" sz="2400" b="1" dirty="0">
                <a:solidFill>
                  <a:schemeClr val="accent2">
                    <a:lumMod val="75000"/>
                  </a:schemeClr>
                </a:solidFill>
              </a:rPr>
              <a:t>Публикации</a:t>
            </a:r>
          </a:p>
        </p:txBody>
      </p:sp>
      <p:sp>
        <p:nvSpPr>
          <p:cNvPr id="3" name="Объект 2">
            <a:extLst>
              <a:ext uri="{FF2B5EF4-FFF2-40B4-BE49-F238E27FC236}">
                <a16:creationId xmlns:a16="http://schemas.microsoft.com/office/drawing/2014/main" id="{16E245F7-BE52-9771-EC94-25E56A2B5C9C}"/>
              </a:ext>
            </a:extLst>
          </p:cNvPr>
          <p:cNvSpPr>
            <a:spLocks noGrp="1"/>
          </p:cNvSpPr>
          <p:nvPr>
            <p:ph idx="1"/>
          </p:nvPr>
        </p:nvSpPr>
        <p:spPr>
          <a:xfrm>
            <a:off x="589316" y="1556792"/>
            <a:ext cx="7007019" cy="5040560"/>
          </a:xfrm>
        </p:spPr>
        <p:txBody>
          <a:bodyPr>
            <a:normAutofit fontScale="25000" lnSpcReduction="20000"/>
          </a:bodyPr>
          <a:lstStyle/>
          <a:p>
            <a:pPr fontAlgn="base">
              <a:lnSpc>
                <a:spcPct val="115000"/>
              </a:lnSpc>
              <a:buFont typeface="+mj-lt"/>
              <a:buAutoNum type="arabicPeriod"/>
            </a:pPr>
            <a:endParaRPr lang="ru-RU" dirty="0">
              <a:solidFill>
                <a:srgbClr val="000000"/>
              </a:solidFill>
              <a:latin typeface="Times New Roman" panose="02020603050405020304" pitchFamily="18" charset="0"/>
            </a:endParaRPr>
          </a:p>
          <a:p>
            <a:pPr fontAlgn="base">
              <a:lnSpc>
                <a:spcPct val="115000"/>
              </a:lnSpc>
              <a:buClr>
                <a:schemeClr val="accent2">
                  <a:lumMod val="75000"/>
                </a:schemeClr>
              </a:buClr>
              <a:buSzPct val="100000"/>
              <a:buFont typeface="+mj-lt"/>
              <a:buAutoNum type="arabicPeriod"/>
            </a:pPr>
            <a:r>
              <a:rPr lang="ru-RU" sz="6400" b="1" dirty="0">
                <a:solidFill>
                  <a:srgbClr val="62180D"/>
                </a:solidFill>
                <a:latin typeface="Times New Roman" panose="02020603050405020304" pitchFamily="18" charset="0"/>
                <a:cs typeface="Times New Roman" panose="02020603050405020304" pitchFamily="18" charset="0"/>
              </a:rPr>
              <a:t>Синельникова Л.Н. Проект «Современный научный дискурс». Новые вызовы и (или) старые проблемы» // Актуальные проблемы стилистики. Ежегодный международный научный журнал. М.: МГУ. 2021. №7. </a:t>
            </a:r>
          </a:p>
          <a:p>
            <a:pPr fontAlgn="base">
              <a:lnSpc>
                <a:spcPct val="115000"/>
              </a:lnSpc>
              <a:buClr>
                <a:schemeClr val="accent2">
                  <a:lumMod val="50000"/>
                </a:schemeClr>
              </a:buClr>
              <a:buSzPct val="100000"/>
              <a:buFont typeface="+mj-lt"/>
              <a:buAutoNum type="arabicPeriod"/>
            </a:pPr>
            <a:r>
              <a:rPr lang="ru-RU" sz="6400" b="1" dirty="0">
                <a:solidFill>
                  <a:srgbClr val="62180D"/>
                </a:solidFill>
                <a:latin typeface="Times New Roman" panose="02020603050405020304" pitchFamily="18" charset="0"/>
                <a:cs typeface="Times New Roman" panose="02020603050405020304" pitchFamily="18" charset="0"/>
              </a:rPr>
              <a:t>Синельникова Л.Н. Научная «реплика» профессора Г.Г. </a:t>
            </a:r>
            <a:r>
              <a:rPr lang="ru-RU" sz="6400" b="1" dirty="0" err="1">
                <a:solidFill>
                  <a:srgbClr val="62180D"/>
                </a:solidFill>
                <a:latin typeface="Times New Roman" panose="02020603050405020304" pitchFamily="18" charset="0"/>
                <a:cs typeface="Times New Roman" panose="02020603050405020304" pitchFamily="18" charset="0"/>
              </a:rPr>
              <a:t>Хазагерова</a:t>
            </a:r>
            <a:r>
              <a:rPr lang="ru-RU" sz="6400" b="1" dirty="0">
                <a:solidFill>
                  <a:srgbClr val="62180D"/>
                </a:solidFill>
                <a:latin typeface="Times New Roman" panose="02020603050405020304" pitchFamily="18" charset="0"/>
                <a:cs typeface="Times New Roman" panose="02020603050405020304" pitchFamily="18" charset="0"/>
              </a:rPr>
              <a:t> как содержательная инициатива для развития проблемного диалога // Мир лингвистики и коммуникации: электронный научный журнал. 2021, № 3. </a:t>
            </a:r>
          </a:p>
          <a:p>
            <a:pPr fontAlgn="base">
              <a:lnSpc>
                <a:spcPct val="115000"/>
              </a:lnSpc>
              <a:buClr>
                <a:schemeClr val="accent2">
                  <a:lumMod val="50000"/>
                </a:schemeClr>
              </a:buClr>
              <a:buSzPct val="100000"/>
              <a:buFont typeface="+mj-lt"/>
              <a:buAutoNum type="arabicPeriod"/>
            </a:pPr>
            <a:r>
              <a:rPr lang="ru-RU" sz="6400" b="1" dirty="0">
                <a:solidFill>
                  <a:srgbClr val="62180D"/>
                </a:solidFill>
                <a:latin typeface="Times New Roman" panose="02020603050405020304" pitchFamily="18" charset="0"/>
                <a:cs typeface="Times New Roman" panose="02020603050405020304" pitchFamily="18" charset="0"/>
              </a:rPr>
              <a:t>Синельникова Л.Н. Научный дискурс в контексте цифровой гуманитаристики // Пандемия-22: преподавание, анализ, дискурс в естественном многообразии иностранных языков. Т. 1: монография / кол. авторов. Москва: РУСАЙНС, 2022.</a:t>
            </a:r>
          </a:p>
          <a:p>
            <a:pPr fontAlgn="base">
              <a:lnSpc>
                <a:spcPct val="115000"/>
              </a:lnSpc>
              <a:buClr>
                <a:schemeClr val="accent2">
                  <a:lumMod val="50000"/>
                </a:schemeClr>
              </a:buClr>
              <a:buSzPct val="100000"/>
              <a:buFont typeface="+mj-lt"/>
              <a:buAutoNum type="arabicPeriod"/>
            </a:pPr>
            <a:r>
              <a:rPr lang="ru-RU" sz="6400" b="1" dirty="0">
                <a:solidFill>
                  <a:srgbClr val="62180D"/>
                </a:solidFill>
                <a:effectLst/>
                <a:latin typeface="Times New Roman" panose="02020603050405020304" pitchFamily="18" charset="0"/>
                <a:ea typeface="Calibri" panose="020F0502020204030204" pitchFamily="34" charset="0"/>
                <a:cs typeface="Times New Roman" panose="02020603050405020304" pitchFamily="18" charset="0"/>
              </a:rPr>
              <a:t>Об особенностях научного дискурса в цифровой среде // </a:t>
            </a:r>
            <a:r>
              <a:rPr lang="ru-RU" sz="6400" b="1" dirty="0">
                <a:solidFill>
                  <a:srgbClr val="62180D"/>
                </a:solidFill>
                <a:effectLst/>
                <a:latin typeface="Times New Roman" panose="02020603050405020304" pitchFamily="18" charset="0"/>
                <a:ea typeface="Times New Roman" panose="02020603050405020304" pitchFamily="18" charset="0"/>
                <a:cs typeface="Times New Roman" panose="02020603050405020304" pitchFamily="18" charset="0"/>
              </a:rPr>
              <a:t>Актуальные проблемы современного языкознания: сборник материалов открытой научно-практической конференции. ‒ Луганск, 2022. С. 7-25. </a:t>
            </a:r>
            <a:endParaRPr lang="ru-RU" sz="6400" b="1" dirty="0">
              <a:solidFill>
                <a:srgbClr val="62180D"/>
              </a:solidFill>
              <a:latin typeface="Times New Roman" panose="02020603050405020304" pitchFamily="18" charset="0"/>
              <a:cs typeface="Times New Roman" panose="02020603050405020304" pitchFamily="18" charset="0"/>
            </a:endParaRPr>
          </a:p>
          <a:p>
            <a:pPr lvl="0" fontAlgn="base">
              <a:lnSpc>
                <a:spcPct val="115000"/>
              </a:lnSpc>
              <a:spcAft>
                <a:spcPts val="0"/>
              </a:spcAft>
              <a:buClr>
                <a:schemeClr val="accent2">
                  <a:lumMod val="50000"/>
                </a:schemeClr>
              </a:buClr>
              <a:buSzPct val="100000"/>
              <a:buFont typeface="+mj-lt"/>
              <a:buAutoNum type="arabicPeriod"/>
            </a:pPr>
            <a:r>
              <a:rPr lang="ru-RU" sz="6400" b="1" dirty="0">
                <a:solidFill>
                  <a:srgbClr val="62180D"/>
                </a:solidFill>
                <a:latin typeface="Times New Roman" panose="02020603050405020304" pitchFamily="18" charset="0"/>
                <a:cs typeface="Times New Roman" panose="02020603050405020304" pitchFamily="18" charset="0"/>
              </a:rPr>
              <a:t>Интердискурсивность как мотиватор полистилистики» // Журналистика в 2022 году: творчество, профессия, индустрия: сб. мат. </a:t>
            </a:r>
            <a:r>
              <a:rPr lang="ru-RU" sz="6400" b="1" dirty="0" err="1">
                <a:solidFill>
                  <a:srgbClr val="62180D"/>
                </a:solidFill>
                <a:latin typeface="Times New Roman" panose="02020603050405020304" pitchFamily="18" charset="0"/>
                <a:cs typeface="Times New Roman" panose="02020603050405020304" pitchFamily="18" charset="0"/>
              </a:rPr>
              <a:t>междунар</a:t>
            </a:r>
            <a:r>
              <a:rPr lang="ru-RU" sz="6400" b="1" dirty="0">
                <a:solidFill>
                  <a:srgbClr val="62180D"/>
                </a:solidFill>
                <a:latin typeface="Times New Roman" panose="02020603050405020304" pitchFamily="18" charset="0"/>
                <a:cs typeface="Times New Roman" panose="02020603050405020304" pitchFamily="18" charset="0"/>
              </a:rPr>
              <a:t>. науч.-</a:t>
            </a:r>
            <a:r>
              <a:rPr lang="ru-RU" sz="6400" b="1" dirty="0" err="1">
                <a:solidFill>
                  <a:srgbClr val="62180D"/>
                </a:solidFill>
                <a:latin typeface="Times New Roman" panose="02020603050405020304" pitchFamily="18" charset="0"/>
                <a:cs typeface="Times New Roman" panose="02020603050405020304" pitchFamily="18" charset="0"/>
              </a:rPr>
              <a:t>практ</a:t>
            </a:r>
            <a:r>
              <a:rPr lang="ru-RU" sz="6400" b="1" dirty="0">
                <a:solidFill>
                  <a:srgbClr val="62180D"/>
                </a:solidFill>
                <a:latin typeface="Times New Roman" panose="02020603050405020304" pitchFamily="18" charset="0"/>
                <a:cs typeface="Times New Roman" panose="02020603050405020304" pitchFamily="18" charset="0"/>
              </a:rPr>
              <a:t>. </a:t>
            </a:r>
            <a:r>
              <a:rPr lang="ru-RU" sz="6400" b="1" dirty="0" err="1">
                <a:solidFill>
                  <a:srgbClr val="62180D"/>
                </a:solidFill>
                <a:latin typeface="Times New Roman" panose="02020603050405020304" pitchFamily="18" charset="0"/>
                <a:cs typeface="Times New Roman" panose="02020603050405020304" pitchFamily="18" charset="0"/>
              </a:rPr>
              <a:t>конф</a:t>
            </a:r>
            <a:r>
              <a:rPr lang="ru-RU" sz="6400" b="1" dirty="0">
                <a:solidFill>
                  <a:srgbClr val="62180D"/>
                </a:solidFill>
                <a:latin typeface="Times New Roman" panose="02020603050405020304" pitchFamily="18" charset="0"/>
                <a:cs typeface="Times New Roman" panose="02020603050405020304" pitchFamily="18" charset="0"/>
              </a:rPr>
              <a:t>. – М.: МГУ, 2023. </a:t>
            </a:r>
          </a:p>
          <a:p>
            <a:pPr fontAlgn="base">
              <a:lnSpc>
                <a:spcPct val="115000"/>
              </a:lnSpc>
              <a:spcAft>
                <a:spcPts val="0"/>
              </a:spcAft>
              <a:buFont typeface="+mj-lt"/>
              <a:buAutoNum type="arabicPeriod"/>
            </a:pPr>
            <a:endParaRPr lang="ru-RU" sz="5600" b="1" dirty="0">
              <a:solidFill>
                <a:srgbClr val="5D4717"/>
              </a:solidFill>
              <a:latin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50"/>
              <a:buFont typeface="+mj-lt"/>
              <a:buAutoNum type="arabicPeriod"/>
            </a:pPr>
            <a:endParaRPr lang="ru-RU" sz="5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50"/>
              <a:buFont typeface="+mj-lt"/>
              <a:buAutoNum type="arabicPeriod"/>
            </a:pPr>
            <a:endParaRPr lang="ru-RU" sz="5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50"/>
              <a:buFont typeface="+mj-lt"/>
              <a:buAutoNum type="arabicPeriod"/>
            </a:pPr>
            <a:endParaRPr lang="ru-RU" sz="56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615159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05FD3A-4A8D-5119-1EE0-36BA94F0139C}"/>
              </a:ext>
            </a:extLst>
          </p:cNvPr>
          <p:cNvSpPr>
            <a:spLocks noGrp="1"/>
          </p:cNvSpPr>
          <p:nvPr>
            <p:ph type="title"/>
          </p:nvPr>
        </p:nvSpPr>
        <p:spPr>
          <a:xfrm>
            <a:off x="595531" y="257348"/>
            <a:ext cx="6704210" cy="1320800"/>
          </a:xfrm>
        </p:spPr>
        <p:txBody>
          <a:bodyPr>
            <a:normAutofit fontScale="90000"/>
          </a:bodyPr>
          <a:lstStyle/>
          <a:p>
            <a:pPr algn="ctr"/>
            <a:r>
              <a:rPr lang="ru-RU" b="1" dirty="0">
                <a:solidFill>
                  <a:srgbClr val="3F7819"/>
                </a:solidFill>
              </a:rPr>
              <a:t>Выступления на международных конференциях</a:t>
            </a:r>
          </a:p>
        </p:txBody>
      </p:sp>
      <p:sp>
        <p:nvSpPr>
          <p:cNvPr id="6" name="TextBox 5">
            <a:extLst>
              <a:ext uri="{FF2B5EF4-FFF2-40B4-BE49-F238E27FC236}">
                <a16:creationId xmlns:a16="http://schemas.microsoft.com/office/drawing/2014/main" id="{EC92337E-933F-4A02-BB63-99A34DEB84B2}"/>
              </a:ext>
            </a:extLst>
          </p:cNvPr>
          <p:cNvSpPr txBox="1"/>
          <p:nvPr/>
        </p:nvSpPr>
        <p:spPr>
          <a:xfrm>
            <a:off x="651803" y="1456504"/>
            <a:ext cx="6368469" cy="5166414"/>
          </a:xfrm>
          <a:prstGeom prst="rect">
            <a:avLst/>
          </a:prstGeom>
          <a:noFill/>
        </p:spPr>
        <p:txBody>
          <a:bodyPr wrap="square">
            <a:spAutoFit/>
          </a:bodyPr>
          <a:lstStyle/>
          <a:p>
            <a:pPr marL="342900" lvl="0" indent="-342900">
              <a:lnSpc>
                <a:spcPct val="115000"/>
              </a:lnSpc>
              <a:spcAft>
                <a:spcPts val="0"/>
              </a:spcAft>
              <a:buFont typeface="Symbol" panose="05050102010706020507" pitchFamily="18" charset="2"/>
              <a:buChar char=""/>
            </a:pPr>
            <a:r>
              <a:rPr lang="ru-RU" sz="1600" b="1"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Доклад «Научный дискурс в контексте цифровой гуманитаристики». II Международная научно-практическая конференция «Лингвистика дистанцирования: человек и его язык в гуманитарной ретроспективе» (Москва, 1–2 февраля 2022 г., Финансовый университет при Правительстве РФ). </a:t>
            </a:r>
          </a:p>
          <a:p>
            <a:pPr marL="342900" lvl="0" indent="-342900">
              <a:lnSpc>
                <a:spcPct val="115000"/>
              </a:lnSpc>
              <a:spcAft>
                <a:spcPts val="0"/>
              </a:spcAft>
              <a:buFont typeface="Symbol" panose="05050102010706020507" pitchFamily="18" charset="2"/>
              <a:buChar char=""/>
            </a:pPr>
            <a:r>
              <a:rPr lang="ru-RU" sz="1600" b="1"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Доклад: «Дискурсивно-стилистическое измерение текстов «новой природы». Международная научно-практическая конференция «Журналистика в 2021 году: творчество, профессия, индустрия» (Москва, 3‒5 февраля 2022 г., МГУ). </a:t>
            </a:r>
          </a:p>
          <a:p>
            <a:pPr marL="342900" lvl="0" indent="-342900">
              <a:lnSpc>
                <a:spcPct val="115000"/>
              </a:lnSpc>
              <a:spcAft>
                <a:spcPts val="0"/>
              </a:spcAft>
              <a:buFont typeface="Symbol" panose="05050102010706020507" pitchFamily="18" charset="2"/>
              <a:buChar char=""/>
            </a:pPr>
            <a:r>
              <a:rPr lang="ru-RU" sz="1600" b="1"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Доклад «Цифровой имидж вузовского преподавателя». Международная научно-практическая конференция «Ценностные приоритеты образования в </a:t>
            </a:r>
            <a:r>
              <a:rPr lang="en-US" sz="1600" b="1"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XXI</a:t>
            </a:r>
            <a:r>
              <a:rPr lang="ru-RU" sz="1600" b="1"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веке» (Луганск, 10‒11 ноября, 2022 г.).</a:t>
            </a:r>
          </a:p>
          <a:p>
            <a:pPr marL="342900" lvl="0" indent="-342900">
              <a:lnSpc>
                <a:spcPct val="115000"/>
              </a:lnSpc>
              <a:spcAft>
                <a:spcPts val="0"/>
              </a:spcAft>
              <a:buFont typeface="Symbol" panose="05050102010706020507" pitchFamily="18" charset="2"/>
              <a:buChar char=""/>
            </a:pPr>
            <a:r>
              <a:rPr lang="ru-RU" sz="1600" b="1"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Доклад «Цифровой учебный научный текст». III Международная научно-практическая конференция «Лингвистика дистанцирования: власть языка и современные реалии» (Москва, 26‒27 января 2023 г., Финансовый университет при Правительстве РФ).</a:t>
            </a:r>
          </a:p>
        </p:txBody>
      </p:sp>
    </p:spTree>
    <p:extLst>
      <p:ext uri="{BB962C8B-B14F-4D97-AF65-F5344CB8AC3E}">
        <p14:creationId xmlns:p14="http://schemas.microsoft.com/office/powerpoint/2010/main" val="1673850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EF1022-1D6E-4375-AB5A-666B53F387FF}"/>
              </a:ext>
            </a:extLst>
          </p:cNvPr>
          <p:cNvSpPr txBox="1"/>
          <p:nvPr/>
        </p:nvSpPr>
        <p:spPr>
          <a:xfrm>
            <a:off x="775470" y="293504"/>
            <a:ext cx="6188038" cy="558423"/>
          </a:xfrm>
          <a:prstGeom prst="rect">
            <a:avLst/>
          </a:prstGeom>
          <a:noFill/>
        </p:spPr>
        <p:txBody>
          <a:bodyPr wrap="square">
            <a:spAutoFit/>
          </a:bodyPr>
          <a:lstStyle/>
          <a:p>
            <a:endParaRPr lang="ru-RU" dirty="0"/>
          </a:p>
        </p:txBody>
      </p:sp>
      <p:sp>
        <p:nvSpPr>
          <p:cNvPr id="6" name="TextBox 5">
            <a:extLst>
              <a:ext uri="{FF2B5EF4-FFF2-40B4-BE49-F238E27FC236}">
                <a16:creationId xmlns:a16="http://schemas.microsoft.com/office/drawing/2014/main" id="{A221E77D-D68F-41E3-8067-0B166C987F5A}"/>
              </a:ext>
            </a:extLst>
          </p:cNvPr>
          <p:cNvSpPr txBox="1"/>
          <p:nvPr/>
        </p:nvSpPr>
        <p:spPr>
          <a:xfrm>
            <a:off x="2445486" y="625162"/>
            <a:ext cx="4775069" cy="530145"/>
          </a:xfrm>
          <a:prstGeom prst="rect">
            <a:avLst/>
          </a:prstGeom>
          <a:noFill/>
        </p:spPr>
        <p:txBody>
          <a:bodyPr wrap="square">
            <a:spAutoFit/>
          </a:bodyPr>
          <a:lstStyle/>
          <a:p>
            <a:pPr>
              <a:lnSpc>
                <a:spcPct val="107000"/>
              </a:lnSpc>
              <a:spcAft>
                <a:spcPts val="800"/>
              </a:spcAft>
            </a:pPr>
            <a:r>
              <a:rPr lang="ru-RU" sz="2800" kern="1800" spc="-75" dirty="0">
                <a:solidFill>
                  <a:schemeClr val="accent3">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Манифест</a:t>
            </a:r>
            <a:r>
              <a:rPr lang="en-US" sz="2800" kern="1800" spc="-75" dirty="0">
                <a:solidFill>
                  <a:schemeClr val="accent3">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Digital Humanities </a:t>
            </a:r>
            <a:endParaRPr lang="ru-RU" sz="28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id="{3FF9F6A4-7664-4C0D-91EB-A20A423FCA3F}"/>
              </a:ext>
            </a:extLst>
          </p:cNvPr>
          <p:cNvPicPr>
            <a:picLocks noChangeAspect="1"/>
          </p:cNvPicPr>
          <p:nvPr/>
        </p:nvPicPr>
        <p:blipFill>
          <a:blip r:embed="rId2"/>
          <a:stretch>
            <a:fillRect/>
          </a:stretch>
        </p:blipFill>
        <p:spPr>
          <a:xfrm>
            <a:off x="272342" y="1837371"/>
            <a:ext cx="7194293" cy="4033248"/>
          </a:xfrm>
          <a:prstGeom prst="rect">
            <a:avLst/>
          </a:prstGeom>
        </p:spPr>
      </p:pic>
      <p:pic>
        <p:nvPicPr>
          <p:cNvPr id="1026" name="Picture 2">
            <a:extLst>
              <a:ext uri="{FF2B5EF4-FFF2-40B4-BE49-F238E27FC236}">
                <a16:creationId xmlns:a16="http://schemas.microsoft.com/office/drawing/2014/main" id="{EDFCEFE4-6E33-41BB-894E-232FEE264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83" y="351679"/>
            <a:ext cx="2271336" cy="1280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8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BAE5CF18-9FE2-46E5-A8FD-03DB2DA9C38F}"/>
              </a:ext>
            </a:extLst>
          </p:cNvPr>
          <p:cNvSpPr>
            <a:spLocks noGrp="1"/>
          </p:cNvSpPr>
          <p:nvPr>
            <p:ph type="title"/>
          </p:nvPr>
        </p:nvSpPr>
        <p:spPr>
          <a:xfrm>
            <a:off x="609599" y="356376"/>
            <a:ext cx="6565698" cy="1320800"/>
          </a:xfrm>
        </p:spPr>
        <p:txBody>
          <a:bodyPr>
            <a:normAutofit fontScale="90000"/>
          </a:bodyPr>
          <a:lstStyle/>
          <a:p>
            <a:pPr algn="ctr"/>
            <a:r>
              <a:rPr lang="ru-RU" sz="2800" b="1" dirty="0" err="1">
                <a:solidFill>
                  <a:srgbClr val="3F7819"/>
                </a:solidFill>
              </a:rPr>
              <a:t>Акмеологическая</a:t>
            </a:r>
            <a:r>
              <a:rPr lang="ru-RU" sz="2800" b="1" dirty="0">
                <a:solidFill>
                  <a:srgbClr val="3F7819"/>
                </a:solidFill>
              </a:rPr>
              <a:t> среда цифрового имиджа</a:t>
            </a:r>
            <a:br>
              <a:rPr lang="ru-RU" sz="2800" b="1" dirty="0">
                <a:solidFill>
                  <a:srgbClr val="3F7819"/>
                </a:solidFill>
              </a:rPr>
            </a:br>
            <a:r>
              <a:rPr lang="ru-RU" sz="2800" b="1">
                <a:solidFill>
                  <a:srgbClr val="3F7819"/>
                </a:solidFill>
              </a:rPr>
              <a:t>Последовательность проблем</a:t>
            </a:r>
            <a:br>
              <a:rPr lang="ru-RU" sz="2800" b="1" dirty="0">
                <a:solidFill>
                  <a:srgbClr val="3F7819"/>
                </a:solidFill>
              </a:rPr>
            </a:br>
            <a:endParaRPr lang="ru-RU" sz="2800" b="1" dirty="0">
              <a:solidFill>
                <a:srgbClr val="3F7819"/>
              </a:solidFill>
            </a:endParaRPr>
          </a:p>
        </p:txBody>
      </p:sp>
      <p:sp>
        <p:nvSpPr>
          <p:cNvPr id="5" name="Объект 4">
            <a:extLst>
              <a:ext uri="{FF2B5EF4-FFF2-40B4-BE49-F238E27FC236}">
                <a16:creationId xmlns:a16="http://schemas.microsoft.com/office/drawing/2014/main" id="{8DBC0B60-A157-45F6-AB7E-37988CF3F89C}"/>
              </a:ext>
            </a:extLst>
          </p:cNvPr>
          <p:cNvSpPr>
            <a:spLocks noGrp="1"/>
          </p:cNvSpPr>
          <p:nvPr>
            <p:ph idx="1"/>
          </p:nvPr>
        </p:nvSpPr>
        <p:spPr>
          <a:xfrm>
            <a:off x="827584" y="1844824"/>
            <a:ext cx="6347713" cy="4403576"/>
          </a:xfrm>
        </p:spPr>
        <p:txBody>
          <a:bodyPr>
            <a:noAutofit/>
          </a:bodyPr>
          <a:lstStyle/>
          <a:p>
            <a:r>
              <a:rPr lang="ru-RU" sz="2000" b="1" dirty="0">
                <a:solidFill>
                  <a:srgbClr val="62180D"/>
                </a:solidFill>
              </a:rPr>
              <a:t>Управленческий ресурс цифрового имиджа и его продвижение</a:t>
            </a:r>
          </a:p>
          <a:p>
            <a:r>
              <a:rPr lang="ru-RU" sz="2000" b="1" dirty="0">
                <a:solidFill>
                  <a:srgbClr val="62180D"/>
                </a:solidFill>
              </a:rPr>
              <a:t>Цифровая дидактика. Цифровая трансформация. Адаптация к цифровой среде</a:t>
            </a:r>
          </a:p>
          <a:p>
            <a:r>
              <a:rPr lang="ru-RU" sz="2000" b="1" dirty="0">
                <a:solidFill>
                  <a:srgbClr val="62180D"/>
                </a:solidFill>
              </a:rPr>
              <a:t>Социальные сети как среда формирования имиджа</a:t>
            </a:r>
          </a:p>
          <a:p>
            <a:r>
              <a:rPr lang="ru-RU" sz="2000" b="1" dirty="0">
                <a:solidFill>
                  <a:srgbClr val="62180D"/>
                </a:solidFill>
              </a:rPr>
              <a:t>Наука в цифровом измерении</a:t>
            </a:r>
          </a:p>
          <a:p>
            <a:r>
              <a:rPr lang="ru-RU" sz="2000" b="1" dirty="0">
                <a:solidFill>
                  <a:srgbClr val="62180D"/>
                </a:solidFill>
              </a:rPr>
              <a:t>Цифровой научный имидж в рейтинговых показателях</a:t>
            </a:r>
          </a:p>
          <a:p>
            <a:r>
              <a:rPr lang="ru-RU" sz="2000" b="1" dirty="0">
                <a:solidFill>
                  <a:srgbClr val="62180D"/>
                </a:solidFill>
              </a:rPr>
              <a:t>Преподаватель как цифровая личность </a:t>
            </a:r>
          </a:p>
          <a:p>
            <a:r>
              <a:rPr lang="ru-RU" sz="2000" b="1" dirty="0">
                <a:solidFill>
                  <a:srgbClr val="62180D"/>
                </a:solidFill>
              </a:rPr>
              <a:t>Цифровая компетентность</a:t>
            </a:r>
          </a:p>
        </p:txBody>
      </p:sp>
    </p:spTree>
    <p:extLst>
      <p:ext uri="{BB962C8B-B14F-4D97-AF65-F5344CB8AC3E}">
        <p14:creationId xmlns:p14="http://schemas.microsoft.com/office/powerpoint/2010/main" val="4181474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F5BEC0-F777-4019-9324-33268C80367D}"/>
              </a:ext>
            </a:extLst>
          </p:cNvPr>
          <p:cNvSpPr>
            <a:spLocks noGrp="1"/>
          </p:cNvSpPr>
          <p:nvPr>
            <p:ph type="title"/>
          </p:nvPr>
        </p:nvSpPr>
        <p:spPr>
          <a:xfrm>
            <a:off x="609598" y="213405"/>
            <a:ext cx="6347713" cy="911339"/>
          </a:xfrm>
        </p:spPr>
        <p:txBody>
          <a:bodyPr>
            <a:normAutofit fontScale="90000"/>
          </a:bodyPr>
          <a:lstStyle/>
          <a:p>
            <a:pPr algn="ctr"/>
            <a:r>
              <a:rPr lang="ru-RU" sz="2700" b="1" dirty="0">
                <a:solidFill>
                  <a:srgbClr val="3F7819"/>
                </a:solidFill>
              </a:rPr>
              <a:t>Управленческий ресурс цифрового имиджа и его продвижение</a:t>
            </a:r>
            <a:br>
              <a:rPr lang="ru-RU" b="1" dirty="0"/>
            </a:br>
            <a:endParaRPr lang="ru-RU" b="1" dirty="0"/>
          </a:p>
        </p:txBody>
      </p:sp>
      <p:pic>
        <p:nvPicPr>
          <p:cNvPr id="4" name="Объект 3">
            <a:extLst>
              <a:ext uri="{FF2B5EF4-FFF2-40B4-BE49-F238E27FC236}">
                <a16:creationId xmlns:a16="http://schemas.microsoft.com/office/drawing/2014/main" id="{B3B761E0-B8D2-416B-8844-5913B4595C1A}"/>
              </a:ext>
            </a:extLst>
          </p:cNvPr>
          <p:cNvPicPr>
            <a:picLocks noGrp="1" noChangeAspect="1"/>
          </p:cNvPicPr>
          <p:nvPr>
            <p:ph idx="1"/>
          </p:nvPr>
        </p:nvPicPr>
        <p:blipFill>
          <a:blip r:embed="rId3"/>
          <a:stretch>
            <a:fillRect/>
          </a:stretch>
        </p:blipFill>
        <p:spPr>
          <a:xfrm>
            <a:off x="375752" y="1124744"/>
            <a:ext cx="8084680" cy="4912105"/>
          </a:xfrm>
          <a:prstGeom prst="rect">
            <a:avLst/>
          </a:prstGeom>
        </p:spPr>
      </p:pic>
      <p:sp>
        <p:nvSpPr>
          <p:cNvPr id="6" name="TextBox 5">
            <a:extLst>
              <a:ext uri="{FF2B5EF4-FFF2-40B4-BE49-F238E27FC236}">
                <a16:creationId xmlns:a16="http://schemas.microsoft.com/office/drawing/2014/main" id="{D46B43C7-1B89-4F28-8562-41DC3B043718}"/>
              </a:ext>
            </a:extLst>
          </p:cNvPr>
          <p:cNvSpPr txBox="1"/>
          <p:nvPr/>
        </p:nvSpPr>
        <p:spPr>
          <a:xfrm>
            <a:off x="412646" y="6036849"/>
            <a:ext cx="6897291" cy="830997"/>
          </a:xfrm>
          <a:prstGeom prst="rect">
            <a:avLst/>
          </a:prstGeom>
          <a:noFill/>
        </p:spPr>
        <p:txBody>
          <a:bodyPr wrap="square">
            <a:spAutoFit/>
          </a:bodyPr>
          <a:lstStyle/>
          <a:p>
            <a:r>
              <a:rPr lang="ru-RU" sz="1600" b="1" dirty="0">
                <a:solidFill>
                  <a:srgbClr val="0070C0"/>
                </a:solidFill>
              </a:rPr>
              <a:t>Не полное использование современных технологий продвижения имиджа вуза в социальных медиа, соответствующих коммуникационным запросам цифровых поколений</a:t>
            </a:r>
            <a:r>
              <a:rPr lang="ru-RU" sz="1400" b="1" dirty="0">
                <a:solidFill>
                  <a:srgbClr val="0070C0"/>
                </a:solidFill>
              </a:rPr>
              <a:t>.</a:t>
            </a:r>
          </a:p>
        </p:txBody>
      </p:sp>
    </p:spTree>
    <p:extLst>
      <p:ext uri="{BB962C8B-B14F-4D97-AF65-F5344CB8AC3E}">
        <p14:creationId xmlns:p14="http://schemas.microsoft.com/office/powerpoint/2010/main" val="1019650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5654FAE-C211-4A43-AED0-539D6D77E69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3732" y="448536"/>
            <a:ext cx="8156700" cy="5265648"/>
          </a:xfrm>
          <a:prstGeom prst="rect">
            <a:avLst/>
          </a:prstGeom>
          <a:noFill/>
        </p:spPr>
      </p:pic>
      <p:sp>
        <p:nvSpPr>
          <p:cNvPr id="4" name="TextBox 3">
            <a:extLst>
              <a:ext uri="{FF2B5EF4-FFF2-40B4-BE49-F238E27FC236}">
                <a16:creationId xmlns:a16="http://schemas.microsoft.com/office/drawing/2014/main" id="{4EEF9A8D-0B42-4565-8CDF-D5EDA4DB2729}"/>
              </a:ext>
            </a:extLst>
          </p:cNvPr>
          <p:cNvSpPr txBox="1"/>
          <p:nvPr/>
        </p:nvSpPr>
        <p:spPr>
          <a:xfrm>
            <a:off x="655432" y="5815039"/>
            <a:ext cx="6480720" cy="923330"/>
          </a:xfrm>
          <a:prstGeom prst="rect">
            <a:avLst/>
          </a:prstGeom>
          <a:noFill/>
        </p:spPr>
        <p:txBody>
          <a:bodyPr wrap="square">
            <a:spAutoFit/>
          </a:bodyPr>
          <a:lstStyle/>
          <a:p>
            <a:r>
              <a:rPr lang="ru-RU" b="1" dirty="0">
                <a:solidFill>
                  <a:srgbClr val="0070C0"/>
                </a:solidFill>
              </a:rPr>
              <a:t>Мало вовлекающего контента, статичная и стилистически однообразная информация, отсутствие обратной связи.</a:t>
            </a:r>
          </a:p>
        </p:txBody>
      </p:sp>
    </p:spTree>
    <p:extLst>
      <p:ext uri="{BB962C8B-B14F-4D97-AF65-F5344CB8AC3E}">
        <p14:creationId xmlns:p14="http://schemas.microsoft.com/office/powerpoint/2010/main" val="4255487185"/>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3422</TotalTime>
  <Words>1279</Words>
  <Application>Microsoft Office PowerPoint</Application>
  <PresentationFormat>Экран (4:3)</PresentationFormat>
  <Paragraphs>106</Paragraphs>
  <Slides>27</Slides>
  <Notes>6</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27</vt:i4>
      </vt:variant>
    </vt:vector>
  </HeadingPairs>
  <TitlesOfParts>
    <vt:vector size="35" baseType="lpstr">
      <vt:lpstr>Arial</vt:lpstr>
      <vt:lpstr>Arial Black</vt:lpstr>
      <vt:lpstr>Calibri</vt:lpstr>
      <vt:lpstr>Symbol</vt:lpstr>
      <vt:lpstr>Times New Roman</vt:lpstr>
      <vt:lpstr>Trebuchet MS</vt:lpstr>
      <vt:lpstr>Wingdings 3</vt:lpstr>
      <vt:lpstr>Аспект</vt:lpstr>
      <vt:lpstr>Цифровой имидж университета  и  преподавателя</vt:lpstr>
      <vt:lpstr>        Цифровые события</vt:lpstr>
      <vt:lpstr>Актуальная литература</vt:lpstr>
      <vt:lpstr>Личная включённость в проблему цифрового имиджа. Публикации</vt:lpstr>
      <vt:lpstr>Выступления на международных конференциях</vt:lpstr>
      <vt:lpstr>Презентация PowerPoint</vt:lpstr>
      <vt:lpstr>Акмеологическая среда цифрового имиджа Последовательность проблем </vt:lpstr>
      <vt:lpstr>Управленческий ресурс цифрового имиджа и его продвижение </vt:lpstr>
      <vt:lpstr>Презентация PowerPoint</vt:lpstr>
      <vt:lpstr>Презентация PowerPoint</vt:lpstr>
      <vt:lpstr>Цифровая дидактика Адаптация к цифровой среде</vt:lpstr>
      <vt:lpstr>Учебный цифровой текст</vt:lpstr>
      <vt:lpstr>Что помимо текста должна содержать статья, чтобы вы её прочитали? </vt:lpstr>
      <vt:lpstr>Поколение Цифры Новая конфигурация отношений между поколениями Связь с культурными кодами целевой аудитории с целью преодоления цифрового разрыва </vt:lpstr>
      <vt:lpstr>YouTube-ресурс </vt:lpstr>
      <vt:lpstr>Наука в цифровом измерении</vt:lpstr>
      <vt:lpstr>Цифровой научный имидж в рейтинговых показателях</vt:lpstr>
      <vt:lpstr>Факторы продвижения научной продукции </vt:lpstr>
      <vt:lpstr>Презентация PowerPoint</vt:lpstr>
      <vt:lpstr>Презентация PowerPoint</vt:lpstr>
      <vt:lpstr>Преподаватель как цифровая личность</vt:lpstr>
      <vt:lpstr>Социальные сети как среда формирования имиджа</vt:lpstr>
      <vt:lpstr>Облако слов моего выступления </vt:lpstr>
      <vt:lpstr>Презентация PowerPoint</vt:lpstr>
      <vt:lpstr>Сайт как актуальная имиджевая  форма web-коммуникации</vt:lpstr>
      <vt:lpstr>Презентация PowerPoint</vt:lpstr>
      <vt:lpstr>Презентация PowerPoint</vt:lpstr>
    </vt:vector>
  </TitlesOfParts>
  <Company>Curnos™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Инновационные  коммуникативные  технологии (ИКТ)  в образовательном  процессе</dc:title>
  <dc:creator>admin</dc:creator>
  <cp:lastModifiedBy>Лара Синельникова</cp:lastModifiedBy>
  <cp:revision>216</cp:revision>
  <dcterms:created xsi:type="dcterms:W3CDTF">2012-10-15T06:07:07Z</dcterms:created>
  <dcterms:modified xsi:type="dcterms:W3CDTF">2023-04-09T15:29:57Z</dcterms:modified>
</cp:coreProperties>
</file>